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9"/>
  </p:notesMasterIdLst>
  <p:sldIdLst>
    <p:sldId id="257" r:id="rId2"/>
    <p:sldId id="293" r:id="rId3"/>
    <p:sldId id="295" r:id="rId4"/>
    <p:sldId id="296" r:id="rId5"/>
    <p:sldId id="258" r:id="rId6"/>
    <p:sldId id="29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4" r:id="rId33"/>
    <p:sldId id="284" r:id="rId34"/>
    <p:sldId id="285" r:id="rId35"/>
    <p:sldId id="286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CIEES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1994-1998</c:v>
                </c:pt>
                <c:pt idx="1">
                  <c:v>1998-2002</c:v>
                </c:pt>
                <c:pt idx="2">
                  <c:v>2002-2006</c:v>
                </c:pt>
                <c:pt idx="3">
                  <c:v>2006-2010</c:v>
                </c:pt>
                <c:pt idx="4">
                  <c:v>2010-2014</c:v>
                </c:pt>
                <c:pt idx="5">
                  <c:v>2014-2018</c:v>
                </c:pt>
                <c:pt idx="6">
                  <c:v>2018-2022</c:v>
                </c:pt>
              </c:strCache>
            </c:strRef>
          </c:cat>
          <c:val>
            <c:numRef>
              <c:f>Hoja1!$B$3:$B$9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10</c:v>
                </c:pt>
                <c:pt idx="3">
                  <c:v>25</c:v>
                </c:pt>
                <c:pt idx="4">
                  <c:v>5</c:v>
                </c:pt>
                <c:pt idx="5">
                  <c:v>12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9-4803-9EAC-81E7216C91D2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COPAES e Intnal.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1994-1998</c:v>
                </c:pt>
                <c:pt idx="1">
                  <c:v>1998-2002</c:v>
                </c:pt>
                <c:pt idx="2">
                  <c:v>2002-2006</c:v>
                </c:pt>
                <c:pt idx="3">
                  <c:v>2006-2010</c:v>
                </c:pt>
                <c:pt idx="4">
                  <c:v>2010-2014</c:v>
                </c:pt>
                <c:pt idx="5">
                  <c:v>2014-2018</c:v>
                </c:pt>
                <c:pt idx="6">
                  <c:v>2018-2022</c:v>
                </c:pt>
              </c:strCache>
            </c:strRef>
          </c:cat>
          <c:val>
            <c:numRef>
              <c:f>Hoja1!$C$3:$C$9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12</c:v>
                </c:pt>
                <c:pt idx="4">
                  <c:v>13</c:v>
                </c:pt>
                <c:pt idx="5">
                  <c:v>35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9-4803-9EAC-81E7216C91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75052808"/>
        <c:axId val="-1975142808"/>
      </c:barChart>
      <c:catAx>
        <c:axId val="-197505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75142808"/>
        <c:crosses val="autoZero"/>
        <c:auto val="1"/>
        <c:lblAlgn val="ctr"/>
        <c:lblOffset val="100"/>
        <c:noMultiLvlLbl val="0"/>
      </c:catAx>
      <c:valAx>
        <c:axId val="-1975142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7505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209869596353701"/>
          <c:y val="0"/>
          <c:w val="0.38613854570785799"/>
          <c:h val="8.3033407845299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884D4-2498-5344-BD85-ED2F9CD58CD9}" type="doc">
      <dgm:prSet loTypeId="urn:microsoft.com/office/officeart/2005/8/layout/cycle8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DE34A64-FCA4-8243-A45E-73488F6B4504}">
      <dgm:prSet phldrT="[Texto]"/>
      <dgm:spPr/>
      <dgm:t>
        <a:bodyPr/>
        <a:lstStyle/>
        <a:p>
          <a:r>
            <a:rPr lang="es-ES" dirty="0" smtClean="0"/>
            <a:t>PLANEAR</a:t>
          </a:r>
          <a:endParaRPr lang="es-ES" dirty="0"/>
        </a:p>
      </dgm:t>
    </dgm:pt>
    <dgm:pt modelId="{974ED173-CA94-3E46-AF95-93901E9BD2BF}" type="parTrans" cxnId="{C56EE782-DCBF-0347-8E88-E05CA95E282F}">
      <dgm:prSet/>
      <dgm:spPr/>
      <dgm:t>
        <a:bodyPr/>
        <a:lstStyle/>
        <a:p>
          <a:endParaRPr lang="es-ES"/>
        </a:p>
      </dgm:t>
    </dgm:pt>
    <dgm:pt modelId="{E25DD520-D072-4540-905B-DB23BA65CFC7}" type="sibTrans" cxnId="{C56EE782-DCBF-0347-8E88-E05CA95E282F}">
      <dgm:prSet/>
      <dgm:spPr/>
      <dgm:t>
        <a:bodyPr/>
        <a:lstStyle/>
        <a:p>
          <a:endParaRPr lang="es-ES"/>
        </a:p>
      </dgm:t>
    </dgm:pt>
    <dgm:pt modelId="{4B90EB2C-0BA8-5B4E-B847-1FF216103DEF}">
      <dgm:prSet phldrT="[Texto]"/>
      <dgm:spPr/>
      <dgm:t>
        <a:bodyPr/>
        <a:lstStyle/>
        <a:p>
          <a:r>
            <a:rPr lang="es-ES" dirty="0" smtClean="0"/>
            <a:t>HACER</a:t>
          </a:r>
          <a:endParaRPr lang="es-ES" dirty="0"/>
        </a:p>
      </dgm:t>
    </dgm:pt>
    <dgm:pt modelId="{F2EBEBC5-9503-8147-9F08-81ABEFA799F2}" type="parTrans" cxnId="{BA45B618-D38E-5A4C-A3E4-B3803D8E80AF}">
      <dgm:prSet/>
      <dgm:spPr/>
      <dgm:t>
        <a:bodyPr/>
        <a:lstStyle/>
        <a:p>
          <a:endParaRPr lang="es-ES"/>
        </a:p>
      </dgm:t>
    </dgm:pt>
    <dgm:pt modelId="{1125823D-1904-D349-BD52-D55F780415BF}" type="sibTrans" cxnId="{BA45B618-D38E-5A4C-A3E4-B3803D8E80AF}">
      <dgm:prSet/>
      <dgm:spPr/>
      <dgm:t>
        <a:bodyPr/>
        <a:lstStyle/>
        <a:p>
          <a:endParaRPr lang="es-ES"/>
        </a:p>
      </dgm:t>
    </dgm:pt>
    <dgm:pt modelId="{853844AF-A1E3-1846-9E17-C763F212F9DF}">
      <dgm:prSet phldrT="[Texto]"/>
      <dgm:spPr/>
      <dgm:t>
        <a:bodyPr/>
        <a:lstStyle/>
        <a:p>
          <a:r>
            <a:rPr lang="es-ES" dirty="0" smtClean="0"/>
            <a:t>EVALUAR</a:t>
          </a:r>
          <a:endParaRPr lang="es-ES" dirty="0"/>
        </a:p>
      </dgm:t>
    </dgm:pt>
    <dgm:pt modelId="{17937CBB-5029-E743-BD95-EE77AF0BAD60}" type="parTrans" cxnId="{CEADB920-40D5-404A-82D3-4D7DEF263955}">
      <dgm:prSet/>
      <dgm:spPr/>
      <dgm:t>
        <a:bodyPr/>
        <a:lstStyle/>
        <a:p>
          <a:endParaRPr lang="es-ES"/>
        </a:p>
      </dgm:t>
    </dgm:pt>
    <dgm:pt modelId="{A7999273-3C42-A046-850A-87F0A45B5583}" type="sibTrans" cxnId="{CEADB920-40D5-404A-82D3-4D7DEF263955}">
      <dgm:prSet/>
      <dgm:spPr/>
      <dgm:t>
        <a:bodyPr/>
        <a:lstStyle/>
        <a:p>
          <a:endParaRPr lang="es-ES"/>
        </a:p>
      </dgm:t>
    </dgm:pt>
    <dgm:pt modelId="{4C38D302-B8E2-4D42-910E-B74EB879D9C8}">
      <dgm:prSet phldrT="[Texto]"/>
      <dgm:spPr/>
      <dgm:t>
        <a:bodyPr/>
        <a:lstStyle/>
        <a:p>
          <a:r>
            <a:rPr lang="es-ES" dirty="0" smtClean="0"/>
            <a:t>MEJORAR</a:t>
          </a:r>
          <a:endParaRPr lang="es-ES" dirty="0"/>
        </a:p>
      </dgm:t>
    </dgm:pt>
    <dgm:pt modelId="{63C8EE19-C158-D64D-8E00-5288E107BC42}" type="parTrans" cxnId="{56517BAE-7E1C-E14E-90E4-0AB39C252136}">
      <dgm:prSet/>
      <dgm:spPr/>
      <dgm:t>
        <a:bodyPr/>
        <a:lstStyle/>
        <a:p>
          <a:endParaRPr lang="es-ES"/>
        </a:p>
      </dgm:t>
    </dgm:pt>
    <dgm:pt modelId="{D0355CDF-69C5-7348-B83A-FB2D301B4130}" type="sibTrans" cxnId="{56517BAE-7E1C-E14E-90E4-0AB39C252136}">
      <dgm:prSet/>
      <dgm:spPr/>
      <dgm:t>
        <a:bodyPr/>
        <a:lstStyle/>
        <a:p>
          <a:endParaRPr lang="es-ES"/>
        </a:p>
      </dgm:t>
    </dgm:pt>
    <dgm:pt modelId="{714E0B9B-C2F1-584E-86BF-0E2740AC278F}" type="pres">
      <dgm:prSet presAssocID="{32F884D4-2498-5344-BD85-ED2F9CD58C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34EA16-27D5-0045-ABC5-D3A9F254D617}" type="pres">
      <dgm:prSet presAssocID="{32F884D4-2498-5344-BD85-ED2F9CD58CD9}" presName="wedge1" presStyleLbl="node1" presStyleIdx="0" presStyleCnt="4"/>
      <dgm:spPr/>
      <dgm:t>
        <a:bodyPr/>
        <a:lstStyle/>
        <a:p>
          <a:endParaRPr lang="es-ES"/>
        </a:p>
      </dgm:t>
    </dgm:pt>
    <dgm:pt modelId="{96A02716-C964-5346-9BCF-2FAE9BE2F6AC}" type="pres">
      <dgm:prSet presAssocID="{32F884D4-2498-5344-BD85-ED2F9CD58CD9}" presName="dummy1a" presStyleCnt="0"/>
      <dgm:spPr/>
    </dgm:pt>
    <dgm:pt modelId="{10C26CB3-8385-0D44-9FB7-23ACE0653510}" type="pres">
      <dgm:prSet presAssocID="{32F884D4-2498-5344-BD85-ED2F9CD58CD9}" presName="dummy1b" presStyleCnt="0"/>
      <dgm:spPr/>
    </dgm:pt>
    <dgm:pt modelId="{475E5586-B8F1-A542-A777-3EB92209E995}" type="pres">
      <dgm:prSet presAssocID="{32F884D4-2498-5344-BD85-ED2F9CD58CD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36E39-FD76-4540-81F3-0C2F74ED891C}" type="pres">
      <dgm:prSet presAssocID="{32F884D4-2498-5344-BD85-ED2F9CD58CD9}" presName="wedge2" presStyleLbl="node1" presStyleIdx="1" presStyleCnt="4"/>
      <dgm:spPr/>
      <dgm:t>
        <a:bodyPr/>
        <a:lstStyle/>
        <a:p>
          <a:endParaRPr lang="es-ES"/>
        </a:p>
      </dgm:t>
    </dgm:pt>
    <dgm:pt modelId="{4C62976B-8BAC-0F4D-9276-64E5CE0BE435}" type="pres">
      <dgm:prSet presAssocID="{32F884D4-2498-5344-BD85-ED2F9CD58CD9}" presName="dummy2a" presStyleCnt="0"/>
      <dgm:spPr/>
    </dgm:pt>
    <dgm:pt modelId="{45272864-4184-384E-8C57-7EF00328F96E}" type="pres">
      <dgm:prSet presAssocID="{32F884D4-2498-5344-BD85-ED2F9CD58CD9}" presName="dummy2b" presStyleCnt="0"/>
      <dgm:spPr/>
    </dgm:pt>
    <dgm:pt modelId="{DFAD0CCC-0973-E345-BFAD-9568A59C200E}" type="pres">
      <dgm:prSet presAssocID="{32F884D4-2498-5344-BD85-ED2F9CD58CD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F3862-F957-6F48-A8AE-20DC120AE2E5}" type="pres">
      <dgm:prSet presAssocID="{32F884D4-2498-5344-BD85-ED2F9CD58CD9}" presName="wedge3" presStyleLbl="node1" presStyleIdx="2" presStyleCnt="4"/>
      <dgm:spPr/>
      <dgm:t>
        <a:bodyPr/>
        <a:lstStyle/>
        <a:p>
          <a:endParaRPr lang="es-ES"/>
        </a:p>
      </dgm:t>
    </dgm:pt>
    <dgm:pt modelId="{BAEB3D88-573E-FE49-8D74-D0693264192B}" type="pres">
      <dgm:prSet presAssocID="{32F884D4-2498-5344-BD85-ED2F9CD58CD9}" presName="dummy3a" presStyleCnt="0"/>
      <dgm:spPr/>
    </dgm:pt>
    <dgm:pt modelId="{F11FFEB4-E217-D645-956B-73DD735C5146}" type="pres">
      <dgm:prSet presAssocID="{32F884D4-2498-5344-BD85-ED2F9CD58CD9}" presName="dummy3b" presStyleCnt="0"/>
      <dgm:spPr/>
    </dgm:pt>
    <dgm:pt modelId="{5EECEAA3-62C4-344F-8479-84FB9D86D3FC}" type="pres">
      <dgm:prSet presAssocID="{32F884D4-2498-5344-BD85-ED2F9CD58CD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B495F-2550-0A41-9CBA-0D192E23611A}" type="pres">
      <dgm:prSet presAssocID="{32F884D4-2498-5344-BD85-ED2F9CD58CD9}" presName="wedge4" presStyleLbl="node1" presStyleIdx="3" presStyleCnt="4"/>
      <dgm:spPr/>
      <dgm:t>
        <a:bodyPr/>
        <a:lstStyle/>
        <a:p>
          <a:endParaRPr lang="es-ES"/>
        </a:p>
      </dgm:t>
    </dgm:pt>
    <dgm:pt modelId="{22606EA9-7738-AB46-8A59-FAD3FF0E0AD2}" type="pres">
      <dgm:prSet presAssocID="{32F884D4-2498-5344-BD85-ED2F9CD58CD9}" presName="dummy4a" presStyleCnt="0"/>
      <dgm:spPr/>
    </dgm:pt>
    <dgm:pt modelId="{4FB08679-7AAE-664C-991A-97A95ABBA200}" type="pres">
      <dgm:prSet presAssocID="{32F884D4-2498-5344-BD85-ED2F9CD58CD9}" presName="dummy4b" presStyleCnt="0"/>
      <dgm:spPr/>
    </dgm:pt>
    <dgm:pt modelId="{B902EB82-0F94-2B49-A24B-BADA37AF8FCE}" type="pres">
      <dgm:prSet presAssocID="{32F884D4-2498-5344-BD85-ED2F9CD58CD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BDFAC-8C6D-D24B-8596-F11573307D76}" type="pres">
      <dgm:prSet presAssocID="{E25DD520-D072-4540-905B-DB23BA65CFC7}" presName="arrowWedge1" presStyleLbl="fgSibTrans2D1" presStyleIdx="0" presStyleCnt="4"/>
      <dgm:spPr/>
    </dgm:pt>
    <dgm:pt modelId="{D6CF1670-4C85-9141-B197-8298C3A78920}" type="pres">
      <dgm:prSet presAssocID="{1125823D-1904-D349-BD52-D55F780415BF}" presName="arrowWedge2" presStyleLbl="fgSibTrans2D1" presStyleIdx="1" presStyleCnt="4"/>
      <dgm:spPr/>
    </dgm:pt>
    <dgm:pt modelId="{7C6CAFD0-8698-9841-B455-DD744F46A7ED}" type="pres">
      <dgm:prSet presAssocID="{A7999273-3C42-A046-850A-87F0A45B5583}" presName="arrowWedge3" presStyleLbl="fgSibTrans2D1" presStyleIdx="2" presStyleCnt="4"/>
      <dgm:spPr/>
    </dgm:pt>
    <dgm:pt modelId="{090056F5-793D-6F4A-BEF3-392C1596714A}" type="pres">
      <dgm:prSet presAssocID="{D0355CDF-69C5-7348-B83A-FB2D301B4130}" presName="arrowWedge4" presStyleLbl="fgSibTrans2D1" presStyleIdx="3" presStyleCnt="4"/>
      <dgm:spPr/>
    </dgm:pt>
  </dgm:ptLst>
  <dgm:cxnLst>
    <dgm:cxn modelId="{06BA3D1C-7A65-7B49-9B8D-F9F1AA4D3211}" type="presOf" srcId="{32F884D4-2498-5344-BD85-ED2F9CD58CD9}" destId="{714E0B9B-C2F1-584E-86BF-0E2740AC278F}" srcOrd="0" destOrd="0" presId="urn:microsoft.com/office/officeart/2005/8/layout/cycle8"/>
    <dgm:cxn modelId="{09E30354-A039-BB4A-BE4C-9E9DED45F730}" type="presOf" srcId="{853844AF-A1E3-1846-9E17-C763F212F9DF}" destId="{F07F3862-F957-6F48-A8AE-20DC120AE2E5}" srcOrd="0" destOrd="0" presId="urn:microsoft.com/office/officeart/2005/8/layout/cycle8"/>
    <dgm:cxn modelId="{5F51D02F-01AF-F040-B449-575B2459D4CA}" type="presOf" srcId="{4C38D302-B8E2-4D42-910E-B74EB879D9C8}" destId="{B902EB82-0F94-2B49-A24B-BADA37AF8FCE}" srcOrd="1" destOrd="0" presId="urn:microsoft.com/office/officeart/2005/8/layout/cycle8"/>
    <dgm:cxn modelId="{492192F0-690A-0246-A6A0-578E0A6E7C3E}" type="presOf" srcId="{853844AF-A1E3-1846-9E17-C763F212F9DF}" destId="{5EECEAA3-62C4-344F-8479-84FB9D86D3FC}" srcOrd="1" destOrd="0" presId="urn:microsoft.com/office/officeart/2005/8/layout/cycle8"/>
    <dgm:cxn modelId="{CCB7AADE-2C4E-7F44-BE3A-0FA2432C50E9}" type="presOf" srcId="{4B90EB2C-0BA8-5B4E-B847-1FF216103DEF}" destId="{DFAD0CCC-0973-E345-BFAD-9568A59C200E}" srcOrd="1" destOrd="0" presId="urn:microsoft.com/office/officeart/2005/8/layout/cycle8"/>
    <dgm:cxn modelId="{2CDB3298-925C-9545-A349-183C9140BAFD}" type="presOf" srcId="{4C38D302-B8E2-4D42-910E-B74EB879D9C8}" destId="{8E1B495F-2550-0A41-9CBA-0D192E23611A}" srcOrd="0" destOrd="0" presId="urn:microsoft.com/office/officeart/2005/8/layout/cycle8"/>
    <dgm:cxn modelId="{FEF9A894-7599-EB4D-BEA9-C4B2F85F268B}" type="presOf" srcId="{4B90EB2C-0BA8-5B4E-B847-1FF216103DEF}" destId="{19036E39-FD76-4540-81F3-0C2F74ED891C}" srcOrd="0" destOrd="0" presId="urn:microsoft.com/office/officeart/2005/8/layout/cycle8"/>
    <dgm:cxn modelId="{49FE70AA-0DFC-C540-8CD1-EB92A05E5E91}" type="presOf" srcId="{EDE34A64-FCA4-8243-A45E-73488F6B4504}" destId="{475E5586-B8F1-A542-A777-3EB92209E995}" srcOrd="1" destOrd="0" presId="urn:microsoft.com/office/officeart/2005/8/layout/cycle8"/>
    <dgm:cxn modelId="{E90BA046-0055-3048-9145-63E7E74A1D6C}" type="presOf" srcId="{EDE34A64-FCA4-8243-A45E-73488F6B4504}" destId="{8D34EA16-27D5-0045-ABC5-D3A9F254D617}" srcOrd="0" destOrd="0" presId="urn:microsoft.com/office/officeart/2005/8/layout/cycle8"/>
    <dgm:cxn modelId="{56517BAE-7E1C-E14E-90E4-0AB39C252136}" srcId="{32F884D4-2498-5344-BD85-ED2F9CD58CD9}" destId="{4C38D302-B8E2-4D42-910E-B74EB879D9C8}" srcOrd="3" destOrd="0" parTransId="{63C8EE19-C158-D64D-8E00-5288E107BC42}" sibTransId="{D0355CDF-69C5-7348-B83A-FB2D301B4130}"/>
    <dgm:cxn modelId="{C56EE782-DCBF-0347-8E88-E05CA95E282F}" srcId="{32F884D4-2498-5344-BD85-ED2F9CD58CD9}" destId="{EDE34A64-FCA4-8243-A45E-73488F6B4504}" srcOrd="0" destOrd="0" parTransId="{974ED173-CA94-3E46-AF95-93901E9BD2BF}" sibTransId="{E25DD520-D072-4540-905B-DB23BA65CFC7}"/>
    <dgm:cxn modelId="{BA45B618-D38E-5A4C-A3E4-B3803D8E80AF}" srcId="{32F884D4-2498-5344-BD85-ED2F9CD58CD9}" destId="{4B90EB2C-0BA8-5B4E-B847-1FF216103DEF}" srcOrd="1" destOrd="0" parTransId="{F2EBEBC5-9503-8147-9F08-81ABEFA799F2}" sibTransId="{1125823D-1904-D349-BD52-D55F780415BF}"/>
    <dgm:cxn modelId="{CEADB920-40D5-404A-82D3-4D7DEF263955}" srcId="{32F884D4-2498-5344-BD85-ED2F9CD58CD9}" destId="{853844AF-A1E3-1846-9E17-C763F212F9DF}" srcOrd="2" destOrd="0" parTransId="{17937CBB-5029-E743-BD95-EE77AF0BAD60}" sibTransId="{A7999273-3C42-A046-850A-87F0A45B5583}"/>
    <dgm:cxn modelId="{D841B1D6-F851-E148-914A-4BE378458C2A}" type="presParOf" srcId="{714E0B9B-C2F1-584E-86BF-0E2740AC278F}" destId="{8D34EA16-27D5-0045-ABC5-D3A9F254D617}" srcOrd="0" destOrd="0" presId="urn:microsoft.com/office/officeart/2005/8/layout/cycle8"/>
    <dgm:cxn modelId="{26ADB15E-5D98-4E40-84F0-CBDAC6C374E2}" type="presParOf" srcId="{714E0B9B-C2F1-584E-86BF-0E2740AC278F}" destId="{96A02716-C964-5346-9BCF-2FAE9BE2F6AC}" srcOrd="1" destOrd="0" presId="urn:microsoft.com/office/officeart/2005/8/layout/cycle8"/>
    <dgm:cxn modelId="{4494AEA8-69FA-D14D-B595-13C9BDF2B9C6}" type="presParOf" srcId="{714E0B9B-C2F1-584E-86BF-0E2740AC278F}" destId="{10C26CB3-8385-0D44-9FB7-23ACE0653510}" srcOrd="2" destOrd="0" presId="urn:microsoft.com/office/officeart/2005/8/layout/cycle8"/>
    <dgm:cxn modelId="{C38B7F02-9B86-C04A-97EA-BF397B1BC6E2}" type="presParOf" srcId="{714E0B9B-C2F1-584E-86BF-0E2740AC278F}" destId="{475E5586-B8F1-A542-A777-3EB92209E995}" srcOrd="3" destOrd="0" presId="urn:microsoft.com/office/officeart/2005/8/layout/cycle8"/>
    <dgm:cxn modelId="{5B144C15-A4B3-3D42-893A-1FC4E19C9E39}" type="presParOf" srcId="{714E0B9B-C2F1-584E-86BF-0E2740AC278F}" destId="{19036E39-FD76-4540-81F3-0C2F74ED891C}" srcOrd="4" destOrd="0" presId="urn:microsoft.com/office/officeart/2005/8/layout/cycle8"/>
    <dgm:cxn modelId="{8500BD42-DE9D-8E43-A007-91429C0553BF}" type="presParOf" srcId="{714E0B9B-C2F1-584E-86BF-0E2740AC278F}" destId="{4C62976B-8BAC-0F4D-9276-64E5CE0BE435}" srcOrd="5" destOrd="0" presId="urn:microsoft.com/office/officeart/2005/8/layout/cycle8"/>
    <dgm:cxn modelId="{E81670C0-3A1C-AB41-807B-3FED450D140E}" type="presParOf" srcId="{714E0B9B-C2F1-584E-86BF-0E2740AC278F}" destId="{45272864-4184-384E-8C57-7EF00328F96E}" srcOrd="6" destOrd="0" presId="urn:microsoft.com/office/officeart/2005/8/layout/cycle8"/>
    <dgm:cxn modelId="{B04C8885-14E2-4943-A36D-DCAE84EA9060}" type="presParOf" srcId="{714E0B9B-C2F1-584E-86BF-0E2740AC278F}" destId="{DFAD0CCC-0973-E345-BFAD-9568A59C200E}" srcOrd="7" destOrd="0" presId="urn:microsoft.com/office/officeart/2005/8/layout/cycle8"/>
    <dgm:cxn modelId="{A5ADA337-0DAD-C84D-AE54-574A729A33E4}" type="presParOf" srcId="{714E0B9B-C2F1-584E-86BF-0E2740AC278F}" destId="{F07F3862-F957-6F48-A8AE-20DC120AE2E5}" srcOrd="8" destOrd="0" presId="urn:microsoft.com/office/officeart/2005/8/layout/cycle8"/>
    <dgm:cxn modelId="{B5A1EC5B-FF52-6743-81A0-93F6699CF9FF}" type="presParOf" srcId="{714E0B9B-C2F1-584E-86BF-0E2740AC278F}" destId="{BAEB3D88-573E-FE49-8D74-D0693264192B}" srcOrd="9" destOrd="0" presId="urn:microsoft.com/office/officeart/2005/8/layout/cycle8"/>
    <dgm:cxn modelId="{9A03D6FF-DD10-0946-97C5-711670B2373C}" type="presParOf" srcId="{714E0B9B-C2F1-584E-86BF-0E2740AC278F}" destId="{F11FFEB4-E217-D645-956B-73DD735C5146}" srcOrd="10" destOrd="0" presId="urn:microsoft.com/office/officeart/2005/8/layout/cycle8"/>
    <dgm:cxn modelId="{A5FDD4DD-182F-4940-8D12-36FFC47C467B}" type="presParOf" srcId="{714E0B9B-C2F1-584E-86BF-0E2740AC278F}" destId="{5EECEAA3-62C4-344F-8479-84FB9D86D3FC}" srcOrd="11" destOrd="0" presId="urn:microsoft.com/office/officeart/2005/8/layout/cycle8"/>
    <dgm:cxn modelId="{BF4411F8-C286-134F-AC85-E1E6824B6347}" type="presParOf" srcId="{714E0B9B-C2F1-584E-86BF-0E2740AC278F}" destId="{8E1B495F-2550-0A41-9CBA-0D192E23611A}" srcOrd="12" destOrd="0" presId="urn:microsoft.com/office/officeart/2005/8/layout/cycle8"/>
    <dgm:cxn modelId="{1BB088E7-7EB1-6E40-A280-55B079AC4383}" type="presParOf" srcId="{714E0B9B-C2F1-584E-86BF-0E2740AC278F}" destId="{22606EA9-7738-AB46-8A59-FAD3FF0E0AD2}" srcOrd="13" destOrd="0" presId="urn:microsoft.com/office/officeart/2005/8/layout/cycle8"/>
    <dgm:cxn modelId="{EFCBC27D-4727-4047-A031-739CDB805486}" type="presParOf" srcId="{714E0B9B-C2F1-584E-86BF-0E2740AC278F}" destId="{4FB08679-7AAE-664C-991A-97A95ABBA200}" srcOrd="14" destOrd="0" presId="urn:microsoft.com/office/officeart/2005/8/layout/cycle8"/>
    <dgm:cxn modelId="{F5B6F03E-297D-8F44-A625-B216C5A6646D}" type="presParOf" srcId="{714E0B9B-C2F1-584E-86BF-0E2740AC278F}" destId="{B902EB82-0F94-2B49-A24B-BADA37AF8FCE}" srcOrd="15" destOrd="0" presId="urn:microsoft.com/office/officeart/2005/8/layout/cycle8"/>
    <dgm:cxn modelId="{90C40CFD-C6E3-1147-8756-0798CA63F7CC}" type="presParOf" srcId="{714E0B9B-C2F1-584E-86BF-0E2740AC278F}" destId="{26BBDFAC-8C6D-D24B-8596-F11573307D76}" srcOrd="16" destOrd="0" presId="urn:microsoft.com/office/officeart/2005/8/layout/cycle8"/>
    <dgm:cxn modelId="{07A32AF3-B6B8-1E4E-95E4-1273D8CF5964}" type="presParOf" srcId="{714E0B9B-C2F1-584E-86BF-0E2740AC278F}" destId="{D6CF1670-4C85-9141-B197-8298C3A78920}" srcOrd="17" destOrd="0" presId="urn:microsoft.com/office/officeart/2005/8/layout/cycle8"/>
    <dgm:cxn modelId="{83CEC7A9-E419-BA44-9002-B0F9D9465B28}" type="presParOf" srcId="{714E0B9B-C2F1-584E-86BF-0E2740AC278F}" destId="{7C6CAFD0-8698-9841-B455-DD744F46A7ED}" srcOrd="18" destOrd="0" presId="urn:microsoft.com/office/officeart/2005/8/layout/cycle8"/>
    <dgm:cxn modelId="{9EBE11A8-A1E1-184A-9244-8E2B841D3C2D}" type="presParOf" srcId="{714E0B9B-C2F1-584E-86BF-0E2740AC278F}" destId="{090056F5-793D-6F4A-BEF3-392C1596714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1423D-BB51-48B7-B55B-3E7F25B878E5}" type="doc">
      <dgm:prSet loTypeId="urn:microsoft.com/office/officeart/2005/8/layout/cycle8" loCatId="cycle" qsTypeId="urn:microsoft.com/office/officeart/2005/8/quickstyle/3d3" qsCatId="3D" csTypeId="urn:microsoft.com/office/officeart/2005/8/colors/colorful4" csCatId="colorful" phldr="1"/>
      <dgm:spPr/>
    </dgm:pt>
    <dgm:pt modelId="{27F7F129-049E-451C-80CC-3C84B732BAFE}">
      <dgm:prSet phldrT="[Texto]"/>
      <dgm:spPr/>
      <dgm:t>
        <a:bodyPr/>
        <a:lstStyle/>
        <a:p>
          <a:r>
            <a:rPr lang="es-ES" dirty="0" smtClean="0"/>
            <a:t>PLANEAR</a:t>
          </a:r>
          <a:endParaRPr lang="es-ES" dirty="0"/>
        </a:p>
      </dgm:t>
    </dgm:pt>
    <dgm:pt modelId="{22F28434-202B-4978-AB5C-A631C7241F7B}" type="parTrans" cxnId="{6FD4C608-4142-405F-9179-6CFCA2FDD2A3}">
      <dgm:prSet/>
      <dgm:spPr/>
      <dgm:t>
        <a:bodyPr/>
        <a:lstStyle/>
        <a:p>
          <a:endParaRPr lang="es-ES"/>
        </a:p>
      </dgm:t>
    </dgm:pt>
    <dgm:pt modelId="{1D9DCA12-E671-489F-A5AE-B9FDBE70A1C2}" type="sibTrans" cxnId="{6FD4C608-4142-405F-9179-6CFCA2FDD2A3}">
      <dgm:prSet/>
      <dgm:spPr/>
      <dgm:t>
        <a:bodyPr/>
        <a:lstStyle/>
        <a:p>
          <a:endParaRPr lang="es-ES"/>
        </a:p>
      </dgm:t>
    </dgm:pt>
    <dgm:pt modelId="{99141BAF-EBE1-4BA4-BDED-B1FD8B3CE3F4}">
      <dgm:prSet phldrT="[Texto]"/>
      <dgm:spPr/>
      <dgm:t>
        <a:bodyPr/>
        <a:lstStyle/>
        <a:p>
          <a:r>
            <a:rPr lang="es-ES" dirty="0" smtClean="0"/>
            <a:t>HACER</a:t>
          </a:r>
          <a:endParaRPr lang="es-ES" dirty="0"/>
        </a:p>
      </dgm:t>
    </dgm:pt>
    <dgm:pt modelId="{E4C9493C-4C18-4339-AA74-CE0877B2F032}" type="parTrans" cxnId="{EB2D641A-D103-4181-AE1E-A9F14D62716A}">
      <dgm:prSet/>
      <dgm:spPr/>
      <dgm:t>
        <a:bodyPr/>
        <a:lstStyle/>
        <a:p>
          <a:endParaRPr lang="es-ES"/>
        </a:p>
      </dgm:t>
    </dgm:pt>
    <dgm:pt modelId="{BA98BD53-15BD-4ABE-B9C0-4ED8CD012C49}" type="sibTrans" cxnId="{EB2D641A-D103-4181-AE1E-A9F14D62716A}">
      <dgm:prSet/>
      <dgm:spPr/>
      <dgm:t>
        <a:bodyPr/>
        <a:lstStyle/>
        <a:p>
          <a:endParaRPr lang="es-ES"/>
        </a:p>
      </dgm:t>
    </dgm:pt>
    <dgm:pt modelId="{30C31AA0-B5F9-4689-937E-EDFECC69A9FF}">
      <dgm:prSet phldrT="[Texto]"/>
      <dgm:spPr/>
      <dgm:t>
        <a:bodyPr/>
        <a:lstStyle/>
        <a:p>
          <a:r>
            <a:rPr lang="es-ES" dirty="0" smtClean="0"/>
            <a:t>EVALUAR</a:t>
          </a:r>
          <a:endParaRPr lang="es-ES" dirty="0"/>
        </a:p>
      </dgm:t>
    </dgm:pt>
    <dgm:pt modelId="{898EFF7A-0F0C-4BFB-AB03-E458E835CC29}" type="parTrans" cxnId="{7EFFB54A-77C0-443D-A9C4-AC3C79298D8E}">
      <dgm:prSet/>
      <dgm:spPr/>
      <dgm:t>
        <a:bodyPr/>
        <a:lstStyle/>
        <a:p>
          <a:endParaRPr lang="es-ES"/>
        </a:p>
      </dgm:t>
    </dgm:pt>
    <dgm:pt modelId="{978B770C-AE07-4681-91A5-CE8715ACFF74}" type="sibTrans" cxnId="{7EFFB54A-77C0-443D-A9C4-AC3C79298D8E}">
      <dgm:prSet/>
      <dgm:spPr/>
      <dgm:t>
        <a:bodyPr/>
        <a:lstStyle/>
        <a:p>
          <a:endParaRPr lang="es-ES"/>
        </a:p>
      </dgm:t>
    </dgm:pt>
    <dgm:pt modelId="{13546026-2EAF-45C3-9221-8304C73AC2A0}">
      <dgm:prSet phldrT="[Texto]"/>
      <dgm:spPr/>
      <dgm:t>
        <a:bodyPr/>
        <a:lstStyle/>
        <a:p>
          <a:r>
            <a:rPr lang="es-ES" dirty="0" smtClean="0"/>
            <a:t>ACTUAR</a:t>
          </a:r>
          <a:endParaRPr lang="es-ES" dirty="0"/>
        </a:p>
      </dgm:t>
    </dgm:pt>
    <dgm:pt modelId="{37E80D6D-EB15-4E39-B969-E010B753FF88}" type="parTrans" cxnId="{7B2B3337-8165-4821-A138-2B624C811A3F}">
      <dgm:prSet/>
      <dgm:spPr/>
      <dgm:t>
        <a:bodyPr/>
        <a:lstStyle/>
        <a:p>
          <a:endParaRPr lang="es-ES"/>
        </a:p>
      </dgm:t>
    </dgm:pt>
    <dgm:pt modelId="{D2A2A592-1177-4AE5-812F-E3A70620D474}" type="sibTrans" cxnId="{7B2B3337-8165-4821-A138-2B624C811A3F}">
      <dgm:prSet/>
      <dgm:spPr/>
      <dgm:t>
        <a:bodyPr/>
        <a:lstStyle/>
        <a:p>
          <a:endParaRPr lang="es-ES"/>
        </a:p>
      </dgm:t>
    </dgm:pt>
    <dgm:pt modelId="{78BD8D21-BD02-4632-BD6C-E2813A8E7CB4}" type="pres">
      <dgm:prSet presAssocID="{C151423D-BB51-48B7-B55B-3E7F25B878E5}" presName="compositeShape" presStyleCnt="0">
        <dgm:presLayoutVars>
          <dgm:chMax val="7"/>
          <dgm:dir/>
          <dgm:resizeHandles val="exact"/>
        </dgm:presLayoutVars>
      </dgm:prSet>
      <dgm:spPr/>
    </dgm:pt>
    <dgm:pt modelId="{99B6E001-7C4C-4F86-AC33-77BD4D8249CD}" type="pres">
      <dgm:prSet presAssocID="{C151423D-BB51-48B7-B55B-3E7F25B878E5}" presName="wedge1" presStyleLbl="node1" presStyleIdx="0" presStyleCnt="4"/>
      <dgm:spPr/>
      <dgm:t>
        <a:bodyPr/>
        <a:lstStyle/>
        <a:p>
          <a:endParaRPr lang="es-ES"/>
        </a:p>
      </dgm:t>
    </dgm:pt>
    <dgm:pt modelId="{0FEFD793-79FA-4334-94B1-29AB69A7EFDF}" type="pres">
      <dgm:prSet presAssocID="{C151423D-BB51-48B7-B55B-3E7F25B878E5}" presName="dummy1a" presStyleCnt="0"/>
      <dgm:spPr/>
    </dgm:pt>
    <dgm:pt modelId="{C83E090C-2748-41AE-9F3A-AEC4B928CC50}" type="pres">
      <dgm:prSet presAssocID="{C151423D-BB51-48B7-B55B-3E7F25B878E5}" presName="dummy1b" presStyleCnt="0"/>
      <dgm:spPr/>
    </dgm:pt>
    <dgm:pt modelId="{663FD675-EB8F-4C65-8843-F02C2F822CDD}" type="pres">
      <dgm:prSet presAssocID="{C151423D-BB51-48B7-B55B-3E7F25B878E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4D08C-A30B-41AA-A901-4465E0434E3F}" type="pres">
      <dgm:prSet presAssocID="{C151423D-BB51-48B7-B55B-3E7F25B878E5}" presName="wedge2" presStyleLbl="node1" presStyleIdx="1" presStyleCnt="4"/>
      <dgm:spPr/>
      <dgm:t>
        <a:bodyPr/>
        <a:lstStyle/>
        <a:p>
          <a:endParaRPr lang="es-ES"/>
        </a:p>
      </dgm:t>
    </dgm:pt>
    <dgm:pt modelId="{4E1B9FF9-A3BC-4777-BD02-3F0CCC13E20F}" type="pres">
      <dgm:prSet presAssocID="{C151423D-BB51-48B7-B55B-3E7F25B878E5}" presName="dummy2a" presStyleCnt="0"/>
      <dgm:spPr/>
    </dgm:pt>
    <dgm:pt modelId="{8299BB06-D99D-419B-95BE-099F88DE4928}" type="pres">
      <dgm:prSet presAssocID="{C151423D-BB51-48B7-B55B-3E7F25B878E5}" presName="dummy2b" presStyleCnt="0"/>
      <dgm:spPr/>
    </dgm:pt>
    <dgm:pt modelId="{770041F0-356E-425F-9A46-636FC13641CE}" type="pres">
      <dgm:prSet presAssocID="{C151423D-BB51-48B7-B55B-3E7F25B878E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2161B8-5EFE-4343-A583-27BC6014B1E0}" type="pres">
      <dgm:prSet presAssocID="{C151423D-BB51-48B7-B55B-3E7F25B878E5}" presName="wedge3" presStyleLbl="node1" presStyleIdx="2" presStyleCnt="4"/>
      <dgm:spPr/>
      <dgm:t>
        <a:bodyPr/>
        <a:lstStyle/>
        <a:p>
          <a:endParaRPr lang="es-ES"/>
        </a:p>
      </dgm:t>
    </dgm:pt>
    <dgm:pt modelId="{64D77CD0-83D8-4816-8B66-41C830B80D85}" type="pres">
      <dgm:prSet presAssocID="{C151423D-BB51-48B7-B55B-3E7F25B878E5}" presName="dummy3a" presStyleCnt="0"/>
      <dgm:spPr/>
    </dgm:pt>
    <dgm:pt modelId="{58B3450D-B395-4B76-8C12-809E75ED73F3}" type="pres">
      <dgm:prSet presAssocID="{C151423D-BB51-48B7-B55B-3E7F25B878E5}" presName="dummy3b" presStyleCnt="0"/>
      <dgm:spPr/>
    </dgm:pt>
    <dgm:pt modelId="{3F7B2DB8-3635-4E9F-B56C-7DC2E559B9BC}" type="pres">
      <dgm:prSet presAssocID="{C151423D-BB51-48B7-B55B-3E7F25B878E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E557F3-B074-4C75-8E2C-D84AF4CB5457}" type="pres">
      <dgm:prSet presAssocID="{C151423D-BB51-48B7-B55B-3E7F25B878E5}" presName="wedge4" presStyleLbl="node1" presStyleIdx="3" presStyleCnt="4"/>
      <dgm:spPr/>
      <dgm:t>
        <a:bodyPr/>
        <a:lstStyle/>
        <a:p>
          <a:endParaRPr lang="es-ES"/>
        </a:p>
      </dgm:t>
    </dgm:pt>
    <dgm:pt modelId="{02376EDD-B1D9-48F6-A57E-4FCE5A78018E}" type="pres">
      <dgm:prSet presAssocID="{C151423D-BB51-48B7-B55B-3E7F25B878E5}" presName="dummy4a" presStyleCnt="0"/>
      <dgm:spPr/>
    </dgm:pt>
    <dgm:pt modelId="{84C7966E-8590-46FE-B066-611578C4F763}" type="pres">
      <dgm:prSet presAssocID="{C151423D-BB51-48B7-B55B-3E7F25B878E5}" presName="dummy4b" presStyleCnt="0"/>
      <dgm:spPr/>
    </dgm:pt>
    <dgm:pt modelId="{4FD0ABBA-6DE7-401E-A6FF-1B8C6F2AD354}" type="pres">
      <dgm:prSet presAssocID="{C151423D-BB51-48B7-B55B-3E7F25B878E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021DB-4077-4E2B-9B01-458243B194C0}" type="pres">
      <dgm:prSet presAssocID="{1D9DCA12-E671-489F-A5AE-B9FDBE70A1C2}" presName="arrowWedge1" presStyleLbl="fgSibTrans2D1" presStyleIdx="0" presStyleCnt="4"/>
      <dgm:spPr/>
    </dgm:pt>
    <dgm:pt modelId="{0A98E0BD-E10D-42CE-9955-D6E4F859DEB1}" type="pres">
      <dgm:prSet presAssocID="{BA98BD53-15BD-4ABE-B9C0-4ED8CD012C49}" presName="arrowWedge2" presStyleLbl="fgSibTrans2D1" presStyleIdx="1" presStyleCnt="4"/>
      <dgm:spPr/>
    </dgm:pt>
    <dgm:pt modelId="{C8693941-0F14-4E19-8339-C9786232795D}" type="pres">
      <dgm:prSet presAssocID="{978B770C-AE07-4681-91A5-CE8715ACFF74}" presName="arrowWedge3" presStyleLbl="fgSibTrans2D1" presStyleIdx="2" presStyleCnt="4"/>
      <dgm:spPr/>
    </dgm:pt>
    <dgm:pt modelId="{811049DC-9F51-4B13-BD2B-46C4192D626D}" type="pres">
      <dgm:prSet presAssocID="{D2A2A592-1177-4AE5-812F-E3A70620D474}" presName="arrowWedge4" presStyleLbl="fgSibTrans2D1" presStyleIdx="3" presStyleCnt="4"/>
      <dgm:spPr/>
    </dgm:pt>
  </dgm:ptLst>
  <dgm:cxnLst>
    <dgm:cxn modelId="{7B2B3337-8165-4821-A138-2B624C811A3F}" srcId="{C151423D-BB51-48B7-B55B-3E7F25B878E5}" destId="{13546026-2EAF-45C3-9221-8304C73AC2A0}" srcOrd="3" destOrd="0" parTransId="{37E80D6D-EB15-4E39-B969-E010B753FF88}" sibTransId="{D2A2A592-1177-4AE5-812F-E3A70620D474}"/>
    <dgm:cxn modelId="{6FD4C608-4142-405F-9179-6CFCA2FDD2A3}" srcId="{C151423D-BB51-48B7-B55B-3E7F25B878E5}" destId="{27F7F129-049E-451C-80CC-3C84B732BAFE}" srcOrd="0" destOrd="0" parTransId="{22F28434-202B-4978-AB5C-A631C7241F7B}" sibTransId="{1D9DCA12-E671-489F-A5AE-B9FDBE70A1C2}"/>
    <dgm:cxn modelId="{2F6B4CE7-215B-644C-B839-D8AC0E3EFBE3}" type="presOf" srcId="{30C31AA0-B5F9-4689-937E-EDFECC69A9FF}" destId="{732161B8-5EFE-4343-A583-27BC6014B1E0}" srcOrd="0" destOrd="0" presId="urn:microsoft.com/office/officeart/2005/8/layout/cycle8"/>
    <dgm:cxn modelId="{D3D161E8-5864-D24D-8DC7-B3D61AE57721}" type="presOf" srcId="{99141BAF-EBE1-4BA4-BDED-B1FD8B3CE3F4}" destId="{BFD4D08C-A30B-41AA-A901-4465E0434E3F}" srcOrd="0" destOrd="0" presId="urn:microsoft.com/office/officeart/2005/8/layout/cycle8"/>
    <dgm:cxn modelId="{6E343AE8-DC97-7D42-9903-876787CD8E45}" type="presOf" srcId="{27F7F129-049E-451C-80CC-3C84B732BAFE}" destId="{99B6E001-7C4C-4F86-AC33-77BD4D8249CD}" srcOrd="0" destOrd="0" presId="urn:microsoft.com/office/officeart/2005/8/layout/cycle8"/>
    <dgm:cxn modelId="{B0052202-2451-6548-A1E0-77C87511A68F}" type="presOf" srcId="{C151423D-BB51-48B7-B55B-3E7F25B878E5}" destId="{78BD8D21-BD02-4632-BD6C-E2813A8E7CB4}" srcOrd="0" destOrd="0" presId="urn:microsoft.com/office/officeart/2005/8/layout/cycle8"/>
    <dgm:cxn modelId="{3C103BA1-FE6D-3949-9F9B-5C19C52BFB93}" type="presOf" srcId="{30C31AA0-B5F9-4689-937E-EDFECC69A9FF}" destId="{3F7B2DB8-3635-4E9F-B56C-7DC2E559B9BC}" srcOrd="1" destOrd="0" presId="urn:microsoft.com/office/officeart/2005/8/layout/cycle8"/>
    <dgm:cxn modelId="{7F4C85DC-04E0-C140-9F39-8DAAB844447A}" type="presOf" srcId="{99141BAF-EBE1-4BA4-BDED-B1FD8B3CE3F4}" destId="{770041F0-356E-425F-9A46-636FC13641CE}" srcOrd="1" destOrd="0" presId="urn:microsoft.com/office/officeart/2005/8/layout/cycle8"/>
    <dgm:cxn modelId="{EB2D641A-D103-4181-AE1E-A9F14D62716A}" srcId="{C151423D-BB51-48B7-B55B-3E7F25B878E5}" destId="{99141BAF-EBE1-4BA4-BDED-B1FD8B3CE3F4}" srcOrd="1" destOrd="0" parTransId="{E4C9493C-4C18-4339-AA74-CE0877B2F032}" sibTransId="{BA98BD53-15BD-4ABE-B9C0-4ED8CD012C49}"/>
    <dgm:cxn modelId="{7EFFB54A-77C0-443D-A9C4-AC3C79298D8E}" srcId="{C151423D-BB51-48B7-B55B-3E7F25B878E5}" destId="{30C31AA0-B5F9-4689-937E-EDFECC69A9FF}" srcOrd="2" destOrd="0" parTransId="{898EFF7A-0F0C-4BFB-AB03-E458E835CC29}" sibTransId="{978B770C-AE07-4681-91A5-CE8715ACFF74}"/>
    <dgm:cxn modelId="{CA227D50-FAF3-5F4C-AD90-96D1369FE5DC}" type="presOf" srcId="{13546026-2EAF-45C3-9221-8304C73AC2A0}" destId="{81E557F3-B074-4C75-8E2C-D84AF4CB5457}" srcOrd="0" destOrd="0" presId="urn:microsoft.com/office/officeart/2005/8/layout/cycle8"/>
    <dgm:cxn modelId="{F05F836F-261A-3749-81CA-AE6463EC1AAA}" type="presOf" srcId="{27F7F129-049E-451C-80CC-3C84B732BAFE}" destId="{663FD675-EB8F-4C65-8843-F02C2F822CDD}" srcOrd="1" destOrd="0" presId="urn:microsoft.com/office/officeart/2005/8/layout/cycle8"/>
    <dgm:cxn modelId="{0698FC45-709F-B942-B287-28104F8A8AC9}" type="presOf" srcId="{13546026-2EAF-45C3-9221-8304C73AC2A0}" destId="{4FD0ABBA-6DE7-401E-A6FF-1B8C6F2AD354}" srcOrd="1" destOrd="0" presId="urn:microsoft.com/office/officeart/2005/8/layout/cycle8"/>
    <dgm:cxn modelId="{538025AC-2730-DD4E-AB53-2660C53FE8FD}" type="presParOf" srcId="{78BD8D21-BD02-4632-BD6C-E2813A8E7CB4}" destId="{99B6E001-7C4C-4F86-AC33-77BD4D8249CD}" srcOrd="0" destOrd="0" presId="urn:microsoft.com/office/officeart/2005/8/layout/cycle8"/>
    <dgm:cxn modelId="{1DC01921-0588-A545-BAB1-616D0C4CADAC}" type="presParOf" srcId="{78BD8D21-BD02-4632-BD6C-E2813A8E7CB4}" destId="{0FEFD793-79FA-4334-94B1-29AB69A7EFDF}" srcOrd="1" destOrd="0" presId="urn:microsoft.com/office/officeart/2005/8/layout/cycle8"/>
    <dgm:cxn modelId="{99D64A7C-A3E0-0243-B70D-970C0AF12909}" type="presParOf" srcId="{78BD8D21-BD02-4632-BD6C-E2813A8E7CB4}" destId="{C83E090C-2748-41AE-9F3A-AEC4B928CC50}" srcOrd="2" destOrd="0" presId="urn:microsoft.com/office/officeart/2005/8/layout/cycle8"/>
    <dgm:cxn modelId="{1C9AF00E-5EBB-534F-92E2-35C61606753A}" type="presParOf" srcId="{78BD8D21-BD02-4632-BD6C-E2813A8E7CB4}" destId="{663FD675-EB8F-4C65-8843-F02C2F822CDD}" srcOrd="3" destOrd="0" presId="urn:microsoft.com/office/officeart/2005/8/layout/cycle8"/>
    <dgm:cxn modelId="{9E007093-81AD-FB41-837D-4E0D4E84B71D}" type="presParOf" srcId="{78BD8D21-BD02-4632-BD6C-E2813A8E7CB4}" destId="{BFD4D08C-A30B-41AA-A901-4465E0434E3F}" srcOrd="4" destOrd="0" presId="urn:microsoft.com/office/officeart/2005/8/layout/cycle8"/>
    <dgm:cxn modelId="{672B5DA4-F223-7C4B-9415-D6D81D45BD41}" type="presParOf" srcId="{78BD8D21-BD02-4632-BD6C-E2813A8E7CB4}" destId="{4E1B9FF9-A3BC-4777-BD02-3F0CCC13E20F}" srcOrd="5" destOrd="0" presId="urn:microsoft.com/office/officeart/2005/8/layout/cycle8"/>
    <dgm:cxn modelId="{EF7A6FB2-2FA9-6544-9FCD-1298EADB3649}" type="presParOf" srcId="{78BD8D21-BD02-4632-BD6C-E2813A8E7CB4}" destId="{8299BB06-D99D-419B-95BE-099F88DE4928}" srcOrd="6" destOrd="0" presId="urn:microsoft.com/office/officeart/2005/8/layout/cycle8"/>
    <dgm:cxn modelId="{F308BAF3-048D-314B-BD14-3188BFA911A3}" type="presParOf" srcId="{78BD8D21-BD02-4632-BD6C-E2813A8E7CB4}" destId="{770041F0-356E-425F-9A46-636FC13641CE}" srcOrd="7" destOrd="0" presId="urn:microsoft.com/office/officeart/2005/8/layout/cycle8"/>
    <dgm:cxn modelId="{F512F6A8-EA43-B24B-B854-403DB27486FA}" type="presParOf" srcId="{78BD8D21-BD02-4632-BD6C-E2813A8E7CB4}" destId="{732161B8-5EFE-4343-A583-27BC6014B1E0}" srcOrd="8" destOrd="0" presId="urn:microsoft.com/office/officeart/2005/8/layout/cycle8"/>
    <dgm:cxn modelId="{9C1FB856-F44D-2640-8963-F911D52DE7E3}" type="presParOf" srcId="{78BD8D21-BD02-4632-BD6C-E2813A8E7CB4}" destId="{64D77CD0-83D8-4816-8B66-41C830B80D85}" srcOrd="9" destOrd="0" presId="urn:microsoft.com/office/officeart/2005/8/layout/cycle8"/>
    <dgm:cxn modelId="{7BFAA738-177D-434F-B231-726B99303956}" type="presParOf" srcId="{78BD8D21-BD02-4632-BD6C-E2813A8E7CB4}" destId="{58B3450D-B395-4B76-8C12-809E75ED73F3}" srcOrd="10" destOrd="0" presId="urn:microsoft.com/office/officeart/2005/8/layout/cycle8"/>
    <dgm:cxn modelId="{8057BF5D-608E-6C44-B3AA-AC88666D558B}" type="presParOf" srcId="{78BD8D21-BD02-4632-BD6C-E2813A8E7CB4}" destId="{3F7B2DB8-3635-4E9F-B56C-7DC2E559B9BC}" srcOrd="11" destOrd="0" presId="urn:microsoft.com/office/officeart/2005/8/layout/cycle8"/>
    <dgm:cxn modelId="{66A50037-BFE7-0446-B577-1107338201E2}" type="presParOf" srcId="{78BD8D21-BD02-4632-BD6C-E2813A8E7CB4}" destId="{81E557F3-B074-4C75-8E2C-D84AF4CB5457}" srcOrd="12" destOrd="0" presId="urn:microsoft.com/office/officeart/2005/8/layout/cycle8"/>
    <dgm:cxn modelId="{CFCFBC37-C5BE-9642-B2B4-9CC23076FDF8}" type="presParOf" srcId="{78BD8D21-BD02-4632-BD6C-E2813A8E7CB4}" destId="{02376EDD-B1D9-48F6-A57E-4FCE5A78018E}" srcOrd="13" destOrd="0" presId="urn:microsoft.com/office/officeart/2005/8/layout/cycle8"/>
    <dgm:cxn modelId="{892BB651-051F-B54A-94AB-4AB7F902B590}" type="presParOf" srcId="{78BD8D21-BD02-4632-BD6C-E2813A8E7CB4}" destId="{84C7966E-8590-46FE-B066-611578C4F763}" srcOrd="14" destOrd="0" presId="urn:microsoft.com/office/officeart/2005/8/layout/cycle8"/>
    <dgm:cxn modelId="{0A3CB226-2556-9346-A246-76307355FBDB}" type="presParOf" srcId="{78BD8D21-BD02-4632-BD6C-E2813A8E7CB4}" destId="{4FD0ABBA-6DE7-401E-A6FF-1B8C6F2AD354}" srcOrd="15" destOrd="0" presId="urn:microsoft.com/office/officeart/2005/8/layout/cycle8"/>
    <dgm:cxn modelId="{3F27F047-4999-6F48-B10E-9318CAC9E07F}" type="presParOf" srcId="{78BD8D21-BD02-4632-BD6C-E2813A8E7CB4}" destId="{0F9021DB-4077-4E2B-9B01-458243B194C0}" srcOrd="16" destOrd="0" presId="urn:microsoft.com/office/officeart/2005/8/layout/cycle8"/>
    <dgm:cxn modelId="{592D04DF-7319-F040-A434-9CE6866B8523}" type="presParOf" srcId="{78BD8D21-BD02-4632-BD6C-E2813A8E7CB4}" destId="{0A98E0BD-E10D-42CE-9955-D6E4F859DEB1}" srcOrd="17" destOrd="0" presId="urn:microsoft.com/office/officeart/2005/8/layout/cycle8"/>
    <dgm:cxn modelId="{7C34AEBD-0A3D-C942-A2ED-0B521ED61947}" type="presParOf" srcId="{78BD8D21-BD02-4632-BD6C-E2813A8E7CB4}" destId="{C8693941-0F14-4E19-8339-C9786232795D}" srcOrd="18" destOrd="0" presId="urn:microsoft.com/office/officeart/2005/8/layout/cycle8"/>
    <dgm:cxn modelId="{B9B9B122-2DA1-5545-B2E6-5FC350FB103D}" type="presParOf" srcId="{78BD8D21-BD02-4632-BD6C-E2813A8E7CB4}" destId="{811049DC-9F51-4B13-BD2B-46C4192D626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36CFD-BBE6-49BB-AF9A-7A1B3AB628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468758F-00BF-4FF1-8240-EE0992A9BD44}">
      <dgm:prSet phldrT="[Texto]" custT="1"/>
      <dgm:spPr/>
      <dgm:t>
        <a:bodyPr/>
        <a:lstStyle/>
        <a:p>
          <a:r>
            <a:rPr lang="es-ES" sz="1800" dirty="0" smtClean="0"/>
            <a:t>SISTEMA DE GESTIÓN DE LA CALIDAD</a:t>
          </a:r>
        </a:p>
        <a:p>
          <a:r>
            <a:rPr lang="es-ES" sz="1800" dirty="0" smtClean="0"/>
            <a:t>ISO 9001:2015</a:t>
          </a:r>
          <a:endParaRPr lang="es-ES" sz="1800" dirty="0"/>
        </a:p>
      </dgm:t>
    </dgm:pt>
    <dgm:pt modelId="{16D7C9A2-6425-4AE4-B9B0-163C34C7D02F}" type="parTrans" cxnId="{546618F9-CD58-410F-8E09-08FEA59C433B}">
      <dgm:prSet/>
      <dgm:spPr/>
      <dgm:t>
        <a:bodyPr/>
        <a:lstStyle/>
        <a:p>
          <a:endParaRPr lang="es-ES" sz="1600"/>
        </a:p>
      </dgm:t>
    </dgm:pt>
    <dgm:pt modelId="{C81234E8-CE44-4BCC-93D6-D6EA1C3E6F33}" type="sibTrans" cxnId="{546618F9-CD58-410F-8E09-08FEA59C433B}">
      <dgm:prSet/>
      <dgm:spPr/>
      <dgm:t>
        <a:bodyPr/>
        <a:lstStyle/>
        <a:p>
          <a:endParaRPr lang="es-ES" sz="1600"/>
        </a:p>
      </dgm:t>
    </dgm:pt>
    <dgm:pt modelId="{4312A952-228D-4EEA-AAAD-4B1D03FBF230}">
      <dgm:prSet phldrT="[Texto]" custT="1"/>
      <dgm:spPr/>
      <dgm:t>
        <a:bodyPr/>
        <a:lstStyle/>
        <a:p>
          <a:r>
            <a:rPr lang="es-ES" sz="1800" dirty="0" smtClean="0"/>
            <a:t>MODELO PARA LA GESTIÓN DE LA IGUALDAD LABORAL Y NO DISCRIMINACIÓN</a:t>
          </a:r>
        </a:p>
        <a:p>
          <a:r>
            <a:rPr lang="es-ES" sz="1800" dirty="0" smtClean="0"/>
            <a:t>NMX-R-025</a:t>
          </a:r>
          <a:endParaRPr lang="es-ES" sz="1800" dirty="0"/>
        </a:p>
      </dgm:t>
    </dgm:pt>
    <dgm:pt modelId="{A3EBADD1-3556-45E8-8C31-17265A1181F9}" type="parTrans" cxnId="{77491DEF-7102-43B0-9A78-7DA850C87D64}">
      <dgm:prSet/>
      <dgm:spPr/>
      <dgm:t>
        <a:bodyPr/>
        <a:lstStyle/>
        <a:p>
          <a:endParaRPr lang="es-ES" sz="1600"/>
        </a:p>
      </dgm:t>
    </dgm:pt>
    <dgm:pt modelId="{73711D50-A06E-428B-94E5-AF2CF3E484CE}" type="sibTrans" cxnId="{77491DEF-7102-43B0-9A78-7DA850C87D64}">
      <dgm:prSet/>
      <dgm:spPr/>
      <dgm:t>
        <a:bodyPr/>
        <a:lstStyle/>
        <a:p>
          <a:endParaRPr lang="es-ES" sz="1600"/>
        </a:p>
      </dgm:t>
    </dgm:pt>
    <dgm:pt modelId="{574DA02E-7DAC-4F61-A8CA-89252B9025E5}">
      <dgm:prSet phldrT="[Texto]" custT="1"/>
      <dgm:spPr/>
      <dgm:t>
        <a:bodyPr/>
        <a:lstStyle/>
        <a:p>
          <a:r>
            <a:rPr lang="es-ES" sz="1800" dirty="0" smtClean="0"/>
            <a:t>SISTEMA DE GESTIÓN AMBIENTAL</a:t>
          </a:r>
        </a:p>
        <a:p>
          <a:r>
            <a:rPr lang="es-ES" sz="1800" dirty="0" smtClean="0"/>
            <a:t>ISO 14001:2015</a:t>
          </a:r>
          <a:endParaRPr lang="es-ES" sz="1800" dirty="0"/>
        </a:p>
      </dgm:t>
    </dgm:pt>
    <dgm:pt modelId="{C8E85842-30E1-430F-8477-5240C8E62FC0}" type="parTrans" cxnId="{7A4EFB82-5522-4E2F-967A-9EA366D5047C}">
      <dgm:prSet/>
      <dgm:spPr/>
      <dgm:t>
        <a:bodyPr/>
        <a:lstStyle/>
        <a:p>
          <a:endParaRPr lang="es-ES" sz="1600"/>
        </a:p>
      </dgm:t>
    </dgm:pt>
    <dgm:pt modelId="{A6945811-4754-4915-B664-06730389ED58}" type="sibTrans" cxnId="{7A4EFB82-5522-4E2F-967A-9EA366D5047C}">
      <dgm:prSet/>
      <dgm:spPr/>
      <dgm:t>
        <a:bodyPr/>
        <a:lstStyle/>
        <a:p>
          <a:endParaRPr lang="es-ES" sz="1600"/>
        </a:p>
      </dgm:t>
    </dgm:pt>
    <dgm:pt modelId="{25861DB2-CD2E-4834-AC97-1E6179632ED5}" type="pres">
      <dgm:prSet presAssocID="{A5436CFD-BBE6-49BB-AF9A-7A1B3AB62824}" presName="compositeShape" presStyleCnt="0">
        <dgm:presLayoutVars>
          <dgm:chMax val="7"/>
          <dgm:dir/>
          <dgm:resizeHandles val="exact"/>
        </dgm:presLayoutVars>
      </dgm:prSet>
      <dgm:spPr/>
    </dgm:pt>
    <dgm:pt modelId="{D6433E0B-9980-4E77-AF37-6B5B3C50B2D6}" type="pres">
      <dgm:prSet presAssocID="{F468758F-00BF-4FF1-8240-EE0992A9BD44}" presName="circ1" presStyleLbl="vennNode1" presStyleIdx="0" presStyleCnt="3"/>
      <dgm:spPr/>
      <dgm:t>
        <a:bodyPr/>
        <a:lstStyle/>
        <a:p>
          <a:endParaRPr lang="es-ES"/>
        </a:p>
      </dgm:t>
    </dgm:pt>
    <dgm:pt modelId="{2EB05716-563D-4A12-8396-084F53BF1446}" type="pres">
      <dgm:prSet presAssocID="{F468758F-00BF-4FF1-8240-EE0992A9BD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DA93F-0000-4CB1-B70B-353AFDCF578A}" type="pres">
      <dgm:prSet presAssocID="{4312A952-228D-4EEA-AAAD-4B1D03FBF230}" presName="circ2" presStyleLbl="vennNode1" presStyleIdx="1" presStyleCnt="3"/>
      <dgm:spPr/>
      <dgm:t>
        <a:bodyPr/>
        <a:lstStyle/>
        <a:p>
          <a:endParaRPr lang="es-ES"/>
        </a:p>
      </dgm:t>
    </dgm:pt>
    <dgm:pt modelId="{4AA1217E-16E9-413A-8E26-7EF791ECAF80}" type="pres">
      <dgm:prSet presAssocID="{4312A952-228D-4EEA-AAAD-4B1D03FBF2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A5C54-7DAC-473F-8647-C798E511A329}" type="pres">
      <dgm:prSet presAssocID="{574DA02E-7DAC-4F61-A8CA-89252B9025E5}" presName="circ3" presStyleLbl="vennNode1" presStyleIdx="2" presStyleCnt="3"/>
      <dgm:spPr/>
      <dgm:t>
        <a:bodyPr/>
        <a:lstStyle/>
        <a:p>
          <a:endParaRPr lang="es-ES"/>
        </a:p>
      </dgm:t>
    </dgm:pt>
    <dgm:pt modelId="{FCF11416-2374-4040-8098-17E890B28641}" type="pres">
      <dgm:prSet presAssocID="{574DA02E-7DAC-4F61-A8CA-89252B9025E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52D431-D788-AD4B-AB01-A8EFCE20E264}" type="presOf" srcId="{4312A952-228D-4EEA-AAAD-4B1D03FBF230}" destId="{4AA1217E-16E9-413A-8E26-7EF791ECAF80}" srcOrd="1" destOrd="0" presId="urn:microsoft.com/office/officeart/2005/8/layout/venn1"/>
    <dgm:cxn modelId="{64CB0789-8FF6-1D48-B085-9D5A5B0B7D5E}" type="presOf" srcId="{4312A952-228D-4EEA-AAAD-4B1D03FBF230}" destId="{98ADA93F-0000-4CB1-B70B-353AFDCF578A}" srcOrd="0" destOrd="0" presId="urn:microsoft.com/office/officeart/2005/8/layout/venn1"/>
    <dgm:cxn modelId="{E37E9977-E1A1-6347-87D6-405F95CC0A2D}" type="presOf" srcId="{F468758F-00BF-4FF1-8240-EE0992A9BD44}" destId="{D6433E0B-9980-4E77-AF37-6B5B3C50B2D6}" srcOrd="0" destOrd="0" presId="urn:microsoft.com/office/officeart/2005/8/layout/venn1"/>
    <dgm:cxn modelId="{D1DB3B69-B599-AC4D-ADA3-E4059E9775BE}" type="presOf" srcId="{F468758F-00BF-4FF1-8240-EE0992A9BD44}" destId="{2EB05716-563D-4A12-8396-084F53BF1446}" srcOrd="1" destOrd="0" presId="urn:microsoft.com/office/officeart/2005/8/layout/venn1"/>
    <dgm:cxn modelId="{546618F9-CD58-410F-8E09-08FEA59C433B}" srcId="{A5436CFD-BBE6-49BB-AF9A-7A1B3AB62824}" destId="{F468758F-00BF-4FF1-8240-EE0992A9BD44}" srcOrd="0" destOrd="0" parTransId="{16D7C9A2-6425-4AE4-B9B0-163C34C7D02F}" sibTransId="{C81234E8-CE44-4BCC-93D6-D6EA1C3E6F33}"/>
    <dgm:cxn modelId="{7F2D2CB1-831C-2E43-BF76-385D749D2CA8}" type="presOf" srcId="{574DA02E-7DAC-4F61-A8CA-89252B9025E5}" destId="{FCF11416-2374-4040-8098-17E890B28641}" srcOrd="1" destOrd="0" presId="urn:microsoft.com/office/officeart/2005/8/layout/venn1"/>
    <dgm:cxn modelId="{77491DEF-7102-43B0-9A78-7DA850C87D64}" srcId="{A5436CFD-BBE6-49BB-AF9A-7A1B3AB62824}" destId="{4312A952-228D-4EEA-AAAD-4B1D03FBF230}" srcOrd="1" destOrd="0" parTransId="{A3EBADD1-3556-45E8-8C31-17265A1181F9}" sibTransId="{73711D50-A06E-428B-94E5-AF2CF3E484CE}"/>
    <dgm:cxn modelId="{9B0EDAC4-F1AB-5F41-97B6-E1FE227474EF}" type="presOf" srcId="{574DA02E-7DAC-4F61-A8CA-89252B9025E5}" destId="{E3CA5C54-7DAC-473F-8647-C798E511A329}" srcOrd="0" destOrd="0" presId="urn:microsoft.com/office/officeart/2005/8/layout/venn1"/>
    <dgm:cxn modelId="{7A4EFB82-5522-4E2F-967A-9EA366D5047C}" srcId="{A5436CFD-BBE6-49BB-AF9A-7A1B3AB62824}" destId="{574DA02E-7DAC-4F61-A8CA-89252B9025E5}" srcOrd="2" destOrd="0" parTransId="{C8E85842-30E1-430F-8477-5240C8E62FC0}" sibTransId="{A6945811-4754-4915-B664-06730389ED58}"/>
    <dgm:cxn modelId="{E6BB2D69-1E18-A04C-B94F-47406725D07B}" type="presOf" srcId="{A5436CFD-BBE6-49BB-AF9A-7A1B3AB62824}" destId="{25861DB2-CD2E-4834-AC97-1E6179632ED5}" srcOrd="0" destOrd="0" presId="urn:microsoft.com/office/officeart/2005/8/layout/venn1"/>
    <dgm:cxn modelId="{38A8F52A-7DED-1D4A-9D24-67E7EC1EE245}" type="presParOf" srcId="{25861DB2-CD2E-4834-AC97-1E6179632ED5}" destId="{D6433E0B-9980-4E77-AF37-6B5B3C50B2D6}" srcOrd="0" destOrd="0" presId="urn:microsoft.com/office/officeart/2005/8/layout/venn1"/>
    <dgm:cxn modelId="{04B7E7E5-9D77-144A-A298-1FD6F53BE387}" type="presParOf" srcId="{25861DB2-CD2E-4834-AC97-1E6179632ED5}" destId="{2EB05716-563D-4A12-8396-084F53BF1446}" srcOrd="1" destOrd="0" presId="urn:microsoft.com/office/officeart/2005/8/layout/venn1"/>
    <dgm:cxn modelId="{5AE60944-261E-634A-A507-6F550746DC31}" type="presParOf" srcId="{25861DB2-CD2E-4834-AC97-1E6179632ED5}" destId="{98ADA93F-0000-4CB1-B70B-353AFDCF578A}" srcOrd="2" destOrd="0" presId="urn:microsoft.com/office/officeart/2005/8/layout/venn1"/>
    <dgm:cxn modelId="{85096887-4BEA-CE4F-A2DD-88275C2A0448}" type="presParOf" srcId="{25861DB2-CD2E-4834-AC97-1E6179632ED5}" destId="{4AA1217E-16E9-413A-8E26-7EF791ECAF80}" srcOrd="3" destOrd="0" presId="urn:microsoft.com/office/officeart/2005/8/layout/venn1"/>
    <dgm:cxn modelId="{E5363250-1409-8845-98BE-86556BFD75AD}" type="presParOf" srcId="{25861DB2-CD2E-4834-AC97-1E6179632ED5}" destId="{E3CA5C54-7DAC-473F-8647-C798E511A329}" srcOrd="4" destOrd="0" presId="urn:microsoft.com/office/officeart/2005/8/layout/venn1"/>
    <dgm:cxn modelId="{B97887D1-2A81-AC4B-A484-EF3F745C659E}" type="presParOf" srcId="{25861DB2-CD2E-4834-AC97-1E6179632ED5}" destId="{FCF11416-2374-4040-8098-17E890B286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35E35-AF7D-4386-B68A-23130E9F5BB7}" type="doc">
      <dgm:prSet loTypeId="urn:microsoft.com/office/officeart/2005/8/layout/cycle8" loCatId="cycle" qsTypeId="urn:microsoft.com/office/officeart/2005/8/quickstyle/3d3" qsCatId="3D" csTypeId="urn:microsoft.com/office/officeart/2005/8/colors/accent1_4" csCatId="accent1" phldr="1"/>
      <dgm:spPr/>
    </dgm:pt>
    <dgm:pt modelId="{8A322ECF-B33D-4236-933E-4C40F3A12325}">
      <dgm:prSet phldrT="[Texto]"/>
      <dgm:spPr/>
      <dgm:t>
        <a:bodyPr/>
        <a:lstStyle/>
        <a:p>
          <a:r>
            <a:rPr lang="es-MX" dirty="0" smtClean="0"/>
            <a:t>P</a:t>
          </a:r>
          <a:endParaRPr lang="es-MX" dirty="0"/>
        </a:p>
      </dgm:t>
    </dgm:pt>
    <dgm:pt modelId="{AD60B1A9-BFBB-4AE3-AE97-AB8A6E1719D4}" type="parTrans" cxnId="{FEA35748-1735-4668-871E-B6F9842ACCDB}">
      <dgm:prSet/>
      <dgm:spPr/>
      <dgm:t>
        <a:bodyPr/>
        <a:lstStyle/>
        <a:p>
          <a:endParaRPr lang="es-MX"/>
        </a:p>
      </dgm:t>
    </dgm:pt>
    <dgm:pt modelId="{0A3359DE-B524-4F3A-9D91-0A5B3056546C}" type="sibTrans" cxnId="{FEA35748-1735-4668-871E-B6F9842ACCDB}">
      <dgm:prSet/>
      <dgm:spPr/>
      <dgm:t>
        <a:bodyPr/>
        <a:lstStyle/>
        <a:p>
          <a:endParaRPr lang="es-MX"/>
        </a:p>
      </dgm:t>
    </dgm:pt>
    <dgm:pt modelId="{FFFAF5F6-B896-4547-B523-EE7D247022DC}">
      <dgm:prSet phldrT="[Texto]"/>
      <dgm:spPr/>
      <dgm:t>
        <a:bodyPr/>
        <a:lstStyle/>
        <a:p>
          <a:r>
            <a:rPr lang="es-MX" dirty="0" smtClean="0"/>
            <a:t>H</a:t>
          </a:r>
          <a:endParaRPr lang="es-MX" dirty="0"/>
        </a:p>
      </dgm:t>
    </dgm:pt>
    <dgm:pt modelId="{E87B713B-A435-4E88-A085-DDBEE03490F8}" type="parTrans" cxnId="{27395466-7791-44E8-B034-D87EE037B9DA}">
      <dgm:prSet/>
      <dgm:spPr/>
      <dgm:t>
        <a:bodyPr/>
        <a:lstStyle/>
        <a:p>
          <a:endParaRPr lang="es-MX"/>
        </a:p>
      </dgm:t>
    </dgm:pt>
    <dgm:pt modelId="{DFBA20FC-99EC-45D4-957D-F47C3C304F76}" type="sibTrans" cxnId="{27395466-7791-44E8-B034-D87EE037B9DA}">
      <dgm:prSet/>
      <dgm:spPr/>
      <dgm:t>
        <a:bodyPr/>
        <a:lstStyle/>
        <a:p>
          <a:endParaRPr lang="es-MX"/>
        </a:p>
      </dgm:t>
    </dgm:pt>
    <dgm:pt modelId="{41A81010-66DD-47BE-868F-723BEC7140D5}">
      <dgm:prSet phldrT="[Texto]"/>
      <dgm:spPr/>
      <dgm:t>
        <a:bodyPr/>
        <a:lstStyle/>
        <a:p>
          <a:r>
            <a:rPr lang="es-MX" dirty="0" smtClean="0"/>
            <a:t>V</a:t>
          </a:r>
          <a:endParaRPr lang="es-MX" dirty="0"/>
        </a:p>
      </dgm:t>
    </dgm:pt>
    <dgm:pt modelId="{E05D2401-1881-47AC-BD02-BB7238BBE838}" type="parTrans" cxnId="{6D5F44F2-6A54-4717-8412-82171FBBE5ED}">
      <dgm:prSet/>
      <dgm:spPr/>
      <dgm:t>
        <a:bodyPr/>
        <a:lstStyle/>
        <a:p>
          <a:endParaRPr lang="es-MX"/>
        </a:p>
      </dgm:t>
    </dgm:pt>
    <dgm:pt modelId="{5E262AC1-F1EA-4720-BAD0-F57B9C1D1D9D}" type="sibTrans" cxnId="{6D5F44F2-6A54-4717-8412-82171FBBE5ED}">
      <dgm:prSet/>
      <dgm:spPr/>
      <dgm:t>
        <a:bodyPr/>
        <a:lstStyle/>
        <a:p>
          <a:endParaRPr lang="es-MX"/>
        </a:p>
      </dgm:t>
    </dgm:pt>
    <dgm:pt modelId="{AAABBC11-6CAA-4730-AE74-BE79381BBDB8}">
      <dgm:prSet phldrT="[Texto]"/>
      <dgm:spPr/>
      <dgm:t>
        <a:bodyPr/>
        <a:lstStyle/>
        <a:p>
          <a:r>
            <a:rPr lang="es-MX" dirty="0" smtClean="0"/>
            <a:t>A</a:t>
          </a:r>
          <a:endParaRPr lang="es-MX" dirty="0"/>
        </a:p>
      </dgm:t>
    </dgm:pt>
    <dgm:pt modelId="{CD04340C-F046-41A6-BB12-10FF7C4922D9}" type="parTrans" cxnId="{B1A237D6-6F9C-40AE-962E-24F56F12002A}">
      <dgm:prSet/>
      <dgm:spPr/>
      <dgm:t>
        <a:bodyPr/>
        <a:lstStyle/>
        <a:p>
          <a:endParaRPr lang="es-MX"/>
        </a:p>
      </dgm:t>
    </dgm:pt>
    <dgm:pt modelId="{61EF6E1E-AD61-46FF-9300-6A0CBF5B96A5}" type="sibTrans" cxnId="{B1A237D6-6F9C-40AE-962E-24F56F12002A}">
      <dgm:prSet/>
      <dgm:spPr/>
      <dgm:t>
        <a:bodyPr/>
        <a:lstStyle/>
        <a:p>
          <a:endParaRPr lang="es-MX"/>
        </a:p>
      </dgm:t>
    </dgm:pt>
    <dgm:pt modelId="{13CD870A-449B-4798-829E-318435BDF4C9}" type="pres">
      <dgm:prSet presAssocID="{E0235E35-AF7D-4386-B68A-23130E9F5BB7}" presName="compositeShape" presStyleCnt="0">
        <dgm:presLayoutVars>
          <dgm:chMax val="7"/>
          <dgm:dir/>
          <dgm:resizeHandles val="exact"/>
        </dgm:presLayoutVars>
      </dgm:prSet>
      <dgm:spPr/>
    </dgm:pt>
    <dgm:pt modelId="{579B4801-DC39-40ED-8FC9-8A4622F17ED3}" type="pres">
      <dgm:prSet presAssocID="{E0235E35-AF7D-4386-B68A-23130E9F5BB7}" presName="wedge1" presStyleLbl="node1" presStyleIdx="0" presStyleCnt="4"/>
      <dgm:spPr/>
      <dgm:t>
        <a:bodyPr/>
        <a:lstStyle/>
        <a:p>
          <a:endParaRPr lang="es-MX"/>
        </a:p>
      </dgm:t>
    </dgm:pt>
    <dgm:pt modelId="{1DB8B63D-8DDB-4C76-81C1-B0DA8830F371}" type="pres">
      <dgm:prSet presAssocID="{E0235E35-AF7D-4386-B68A-23130E9F5BB7}" presName="dummy1a" presStyleCnt="0"/>
      <dgm:spPr/>
    </dgm:pt>
    <dgm:pt modelId="{DEED77DF-F4C1-4BDE-BB98-55CC4DD59A5A}" type="pres">
      <dgm:prSet presAssocID="{E0235E35-AF7D-4386-B68A-23130E9F5BB7}" presName="dummy1b" presStyleCnt="0"/>
      <dgm:spPr/>
    </dgm:pt>
    <dgm:pt modelId="{C7B2F9F2-F548-4B98-9ABA-C2FA34779E40}" type="pres">
      <dgm:prSet presAssocID="{E0235E35-AF7D-4386-B68A-23130E9F5BB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612CF1-F6B3-4FE2-8D87-F18893B8891D}" type="pres">
      <dgm:prSet presAssocID="{E0235E35-AF7D-4386-B68A-23130E9F5BB7}" presName="wedge2" presStyleLbl="node1" presStyleIdx="1" presStyleCnt="4"/>
      <dgm:spPr/>
      <dgm:t>
        <a:bodyPr/>
        <a:lstStyle/>
        <a:p>
          <a:endParaRPr lang="es-MX"/>
        </a:p>
      </dgm:t>
    </dgm:pt>
    <dgm:pt modelId="{26EF596E-9C7B-432A-A55C-BF73C783DB38}" type="pres">
      <dgm:prSet presAssocID="{E0235E35-AF7D-4386-B68A-23130E9F5BB7}" presName="dummy2a" presStyleCnt="0"/>
      <dgm:spPr/>
    </dgm:pt>
    <dgm:pt modelId="{0E88C8A0-F65C-46D6-844B-8090252FF54D}" type="pres">
      <dgm:prSet presAssocID="{E0235E35-AF7D-4386-B68A-23130E9F5BB7}" presName="dummy2b" presStyleCnt="0"/>
      <dgm:spPr/>
    </dgm:pt>
    <dgm:pt modelId="{1AC6BF52-D32B-4763-BE81-93B09C8DA021}" type="pres">
      <dgm:prSet presAssocID="{E0235E35-AF7D-4386-B68A-23130E9F5BB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D5E53E-92EC-4C3F-9F8C-BCE67B984DE5}" type="pres">
      <dgm:prSet presAssocID="{E0235E35-AF7D-4386-B68A-23130E9F5BB7}" presName="wedge3" presStyleLbl="node1" presStyleIdx="2" presStyleCnt="4"/>
      <dgm:spPr/>
      <dgm:t>
        <a:bodyPr/>
        <a:lstStyle/>
        <a:p>
          <a:endParaRPr lang="es-MX"/>
        </a:p>
      </dgm:t>
    </dgm:pt>
    <dgm:pt modelId="{4C13A23C-C849-49A2-9F2D-AC332A787554}" type="pres">
      <dgm:prSet presAssocID="{E0235E35-AF7D-4386-B68A-23130E9F5BB7}" presName="dummy3a" presStyleCnt="0"/>
      <dgm:spPr/>
    </dgm:pt>
    <dgm:pt modelId="{545B3CD2-6C2B-458A-9B0A-B24C104F6F6A}" type="pres">
      <dgm:prSet presAssocID="{E0235E35-AF7D-4386-B68A-23130E9F5BB7}" presName="dummy3b" presStyleCnt="0"/>
      <dgm:spPr/>
    </dgm:pt>
    <dgm:pt modelId="{1A3CFD67-1E75-41DE-B47D-CF76704D9616}" type="pres">
      <dgm:prSet presAssocID="{E0235E35-AF7D-4386-B68A-23130E9F5BB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4EF0CF-B374-4B44-800D-42943955420F}" type="pres">
      <dgm:prSet presAssocID="{E0235E35-AF7D-4386-B68A-23130E9F5BB7}" presName="wedge4" presStyleLbl="node1" presStyleIdx="3" presStyleCnt="4"/>
      <dgm:spPr/>
      <dgm:t>
        <a:bodyPr/>
        <a:lstStyle/>
        <a:p>
          <a:endParaRPr lang="es-MX"/>
        </a:p>
      </dgm:t>
    </dgm:pt>
    <dgm:pt modelId="{6C93174B-43D1-4D92-B79A-C1D480FD8164}" type="pres">
      <dgm:prSet presAssocID="{E0235E35-AF7D-4386-B68A-23130E9F5BB7}" presName="dummy4a" presStyleCnt="0"/>
      <dgm:spPr/>
    </dgm:pt>
    <dgm:pt modelId="{E5D45B2C-2528-4A75-A6DE-40479BE3DC25}" type="pres">
      <dgm:prSet presAssocID="{E0235E35-AF7D-4386-B68A-23130E9F5BB7}" presName="dummy4b" presStyleCnt="0"/>
      <dgm:spPr/>
    </dgm:pt>
    <dgm:pt modelId="{818B70AD-5543-4143-B046-AF8B4ADFD9CE}" type="pres">
      <dgm:prSet presAssocID="{E0235E35-AF7D-4386-B68A-23130E9F5BB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CA4190-2041-44BE-B89C-727D15AF04B9}" type="pres">
      <dgm:prSet presAssocID="{0A3359DE-B524-4F3A-9D91-0A5B3056546C}" presName="arrowWedge1" presStyleLbl="fgSibTrans2D1" presStyleIdx="0" presStyleCnt="4"/>
      <dgm:spPr/>
    </dgm:pt>
    <dgm:pt modelId="{6E5C758F-A135-4E01-9FD3-949A24EC6D8F}" type="pres">
      <dgm:prSet presAssocID="{DFBA20FC-99EC-45D4-957D-F47C3C304F76}" presName="arrowWedge2" presStyleLbl="fgSibTrans2D1" presStyleIdx="1" presStyleCnt="4"/>
      <dgm:spPr/>
    </dgm:pt>
    <dgm:pt modelId="{5AA52EDF-E93D-40B8-B9F7-BDCAFEA84F67}" type="pres">
      <dgm:prSet presAssocID="{5E262AC1-F1EA-4720-BAD0-F57B9C1D1D9D}" presName="arrowWedge3" presStyleLbl="fgSibTrans2D1" presStyleIdx="2" presStyleCnt="4"/>
      <dgm:spPr/>
    </dgm:pt>
    <dgm:pt modelId="{FE41D022-7987-47AA-A156-641F63B6AC13}" type="pres">
      <dgm:prSet presAssocID="{61EF6E1E-AD61-46FF-9300-6A0CBF5B96A5}" presName="arrowWedge4" presStyleLbl="fgSibTrans2D1" presStyleIdx="3" presStyleCnt="4"/>
      <dgm:spPr/>
    </dgm:pt>
  </dgm:ptLst>
  <dgm:cxnLst>
    <dgm:cxn modelId="{E85F9184-7DFD-4EFA-A42F-99FDC7241EF8}" type="presOf" srcId="{41A81010-66DD-47BE-868F-723BEC7140D5}" destId="{1A3CFD67-1E75-41DE-B47D-CF76704D9616}" srcOrd="1" destOrd="0" presId="urn:microsoft.com/office/officeart/2005/8/layout/cycle8"/>
    <dgm:cxn modelId="{BAC1CB04-3E8C-4CE2-BD67-3E38435579E2}" type="presOf" srcId="{41A81010-66DD-47BE-868F-723BEC7140D5}" destId="{74D5E53E-92EC-4C3F-9F8C-BCE67B984DE5}" srcOrd="0" destOrd="0" presId="urn:microsoft.com/office/officeart/2005/8/layout/cycle8"/>
    <dgm:cxn modelId="{6D5F44F2-6A54-4717-8412-82171FBBE5ED}" srcId="{E0235E35-AF7D-4386-B68A-23130E9F5BB7}" destId="{41A81010-66DD-47BE-868F-723BEC7140D5}" srcOrd="2" destOrd="0" parTransId="{E05D2401-1881-47AC-BD02-BB7238BBE838}" sibTransId="{5E262AC1-F1EA-4720-BAD0-F57B9C1D1D9D}"/>
    <dgm:cxn modelId="{05F64FA5-CB38-4CF4-9BE6-FDA9B70E21BA}" type="presOf" srcId="{FFFAF5F6-B896-4547-B523-EE7D247022DC}" destId="{1AC6BF52-D32B-4763-BE81-93B09C8DA021}" srcOrd="1" destOrd="0" presId="urn:microsoft.com/office/officeart/2005/8/layout/cycle8"/>
    <dgm:cxn modelId="{436763F3-3A6A-4627-8039-FAB4CAC1787B}" type="presOf" srcId="{8A322ECF-B33D-4236-933E-4C40F3A12325}" destId="{579B4801-DC39-40ED-8FC9-8A4622F17ED3}" srcOrd="0" destOrd="0" presId="urn:microsoft.com/office/officeart/2005/8/layout/cycle8"/>
    <dgm:cxn modelId="{58CE5463-8DCE-47D6-A379-8447022E6B2F}" type="presOf" srcId="{8A322ECF-B33D-4236-933E-4C40F3A12325}" destId="{C7B2F9F2-F548-4B98-9ABA-C2FA34779E40}" srcOrd="1" destOrd="0" presId="urn:microsoft.com/office/officeart/2005/8/layout/cycle8"/>
    <dgm:cxn modelId="{34545D6A-B7F1-4A47-88BC-86872F8C8FA9}" type="presOf" srcId="{AAABBC11-6CAA-4730-AE74-BE79381BBDB8}" destId="{0C4EF0CF-B374-4B44-800D-42943955420F}" srcOrd="0" destOrd="0" presId="urn:microsoft.com/office/officeart/2005/8/layout/cycle8"/>
    <dgm:cxn modelId="{9DE838EE-0005-40EE-9351-595535F0105B}" type="presOf" srcId="{AAABBC11-6CAA-4730-AE74-BE79381BBDB8}" destId="{818B70AD-5543-4143-B046-AF8B4ADFD9CE}" srcOrd="1" destOrd="0" presId="urn:microsoft.com/office/officeart/2005/8/layout/cycle8"/>
    <dgm:cxn modelId="{27395466-7791-44E8-B034-D87EE037B9DA}" srcId="{E0235E35-AF7D-4386-B68A-23130E9F5BB7}" destId="{FFFAF5F6-B896-4547-B523-EE7D247022DC}" srcOrd="1" destOrd="0" parTransId="{E87B713B-A435-4E88-A085-DDBEE03490F8}" sibTransId="{DFBA20FC-99EC-45D4-957D-F47C3C304F76}"/>
    <dgm:cxn modelId="{FEA35748-1735-4668-871E-B6F9842ACCDB}" srcId="{E0235E35-AF7D-4386-B68A-23130E9F5BB7}" destId="{8A322ECF-B33D-4236-933E-4C40F3A12325}" srcOrd="0" destOrd="0" parTransId="{AD60B1A9-BFBB-4AE3-AE97-AB8A6E1719D4}" sibTransId="{0A3359DE-B524-4F3A-9D91-0A5B3056546C}"/>
    <dgm:cxn modelId="{B1A237D6-6F9C-40AE-962E-24F56F12002A}" srcId="{E0235E35-AF7D-4386-B68A-23130E9F5BB7}" destId="{AAABBC11-6CAA-4730-AE74-BE79381BBDB8}" srcOrd="3" destOrd="0" parTransId="{CD04340C-F046-41A6-BB12-10FF7C4922D9}" sibTransId="{61EF6E1E-AD61-46FF-9300-6A0CBF5B96A5}"/>
    <dgm:cxn modelId="{569AB5A5-80CD-4A0C-BC4C-1572D9314D93}" type="presOf" srcId="{E0235E35-AF7D-4386-B68A-23130E9F5BB7}" destId="{13CD870A-449B-4798-829E-318435BDF4C9}" srcOrd="0" destOrd="0" presId="urn:microsoft.com/office/officeart/2005/8/layout/cycle8"/>
    <dgm:cxn modelId="{3AC62BDF-F515-4C90-915C-F66545CA66C6}" type="presOf" srcId="{FFFAF5F6-B896-4547-B523-EE7D247022DC}" destId="{48612CF1-F6B3-4FE2-8D87-F18893B8891D}" srcOrd="0" destOrd="0" presId="urn:microsoft.com/office/officeart/2005/8/layout/cycle8"/>
    <dgm:cxn modelId="{AC06FF88-032A-4081-9EFF-61FDD5F832A6}" type="presParOf" srcId="{13CD870A-449B-4798-829E-318435BDF4C9}" destId="{579B4801-DC39-40ED-8FC9-8A4622F17ED3}" srcOrd="0" destOrd="0" presId="urn:microsoft.com/office/officeart/2005/8/layout/cycle8"/>
    <dgm:cxn modelId="{6B57975C-1189-4D6C-AC3A-B42B3970F6C8}" type="presParOf" srcId="{13CD870A-449B-4798-829E-318435BDF4C9}" destId="{1DB8B63D-8DDB-4C76-81C1-B0DA8830F371}" srcOrd="1" destOrd="0" presId="urn:microsoft.com/office/officeart/2005/8/layout/cycle8"/>
    <dgm:cxn modelId="{0ECC8305-CB77-4A35-8CE9-590C8AC18455}" type="presParOf" srcId="{13CD870A-449B-4798-829E-318435BDF4C9}" destId="{DEED77DF-F4C1-4BDE-BB98-55CC4DD59A5A}" srcOrd="2" destOrd="0" presId="urn:microsoft.com/office/officeart/2005/8/layout/cycle8"/>
    <dgm:cxn modelId="{EAA6C6CB-6115-45B1-9D94-2BF6A89A5B94}" type="presParOf" srcId="{13CD870A-449B-4798-829E-318435BDF4C9}" destId="{C7B2F9F2-F548-4B98-9ABA-C2FA34779E40}" srcOrd="3" destOrd="0" presId="urn:microsoft.com/office/officeart/2005/8/layout/cycle8"/>
    <dgm:cxn modelId="{1B8C36A2-6005-4D73-ACF4-15A993D0F70B}" type="presParOf" srcId="{13CD870A-449B-4798-829E-318435BDF4C9}" destId="{48612CF1-F6B3-4FE2-8D87-F18893B8891D}" srcOrd="4" destOrd="0" presId="urn:microsoft.com/office/officeart/2005/8/layout/cycle8"/>
    <dgm:cxn modelId="{52EE8CF0-782A-45D7-BEED-5DD59EC3A944}" type="presParOf" srcId="{13CD870A-449B-4798-829E-318435BDF4C9}" destId="{26EF596E-9C7B-432A-A55C-BF73C783DB38}" srcOrd="5" destOrd="0" presId="urn:microsoft.com/office/officeart/2005/8/layout/cycle8"/>
    <dgm:cxn modelId="{AD56752E-B06A-4F91-B45F-88D94EED3699}" type="presParOf" srcId="{13CD870A-449B-4798-829E-318435BDF4C9}" destId="{0E88C8A0-F65C-46D6-844B-8090252FF54D}" srcOrd="6" destOrd="0" presId="urn:microsoft.com/office/officeart/2005/8/layout/cycle8"/>
    <dgm:cxn modelId="{1A196B6A-E0D7-4A3C-8C6F-74C55E19A847}" type="presParOf" srcId="{13CD870A-449B-4798-829E-318435BDF4C9}" destId="{1AC6BF52-D32B-4763-BE81-93B09C8DA021}" srcOrd="7" destOrd="0" presId="urn:microsoft.com/office/officeart/2005/8/layout/cycle8"/>
    <dgm:cxn modelId="{C7897947-6085-40AC-9541-D327F6AB265A}" type="presParOf" srcId="{13CD870A-449B-4798-829E-318435BDF4C9}" destId="{74D5E53E-92EC-4C3F-9F8C-BCE67B984DE5}" srcOrd="8" destOrd="0" presId="urn:microsoft.com/office/officeart/2005/8/layout/cycle8"/>
    <dgm:cxn modelId="{A62A87C5-56F1-483A-BEBA-0963FB53B568}" type="presParOf" srcId="{13CD870A-449B-4798-829E-318435BDF4C9}" destId="{4C13A23C-C849-49A2-9F2D-AC332A787554}" srcOrd="9" destOrd="0" presId="urn:microsoft.com/office/officeart/2005/8/layout/cycle8"/>
    <dgm:cxn modelId="{5AA8FA19-14F7-459C-8020-C19B8B24C24E}" type="presParOf" srcId="{13CD870A-449B-4798-829E-318435BDF4C9}" destId="{545B3CD2-6C2B-458A-9B0A-B24C104F6F6A}" srcOrd="10" destOrd="0" presId="urn:microsoft.com/office/officeart/2005/8/layout/cycle8"/>
    <dgm:cxn modelId="{ED856A09-2004-4F6E-B9E7-2ECEB9B0C594}" type="presParOf" srcId="{13CD870A-449B-4798-829E-318435BDF4C9}" destId="{1A3CFD67-1E75-41DE-B47D-CF76704D9616}" srcOrd="11" destOrd="0" presId="urn:microsoft.com/office/officeart/2005/8/layout/cycle8"/>
    <dgm:cxn modelId="{537E78E2-1A0C-4DE2-B1C8-932521C93BAA}" type="presParOf" srcId="{13CD870A-449B-4798-829E-318435BDF4C9}" destId="{0C4EF0CF-B374-4B44-800D-42943955420F}" srcOrd="12" destOrd="0" presId="urn:microsoft.com/office/officeart/2005/8/layout/cycle8"/>
    <dgm:cxn modelId="{4E6EFEA7-E9C7-474D-8EC8-C01EFD123F64}" type="presParOf" srcId="{13CD870A-449B-4798-829E-318435BDF4C9}" destId="{6C93174B-43D1-4D92-B79A-C1D480FD8164}" srcOrd="13" destOrd="0" presId="urn:microsoft.com/office/officeart/2005/8/layout/cycle8"/>
    <dgm:cxn modelId="{001C8F91-B8D4-4A59-BFD0-CF7DE7CFE730}" type="presParOf" srcId="{13CD870A-449B-4798-829E-318435BDF4C9}" destId="{E5D45B2C-2528-4A75-A6DE-40479BE3DC25}" srcOrd="14" destOrd="0" presId="urn:microsoft.com/office/officeart/2005/8/layout/cycle8"/>
    <dgm:cxn modelId="{BBB97CEC-D856-4874-A68E-E37A847EA83E}" type="presParOf" srcId="{13CD870A-449B-4798-829E-318435BDF4C9}" destId="{818B70AD-5543-4143-B046-AF8B4ADFD9CE}" srcOrd="15" destOrd="0" presId="urn:microsoft.com/office/officeart/2005/8/layout/cycle8"/>
    <dgm:cxn modelId="{FAB9B026-7499-432D-820A-78C9C8A4B76E}" type="presParOf" srcId="{13CD870A-449B-4798-829E-318435BDF4C9}" destId="{AECA4190-2041-44BE-B89C-727D15AF04B9}" srcOrd="16" destOrd="0" presId="urn:microsoft.com/office/officeart/2005/8/layout/cycle8"/>
    <dgm:cxn modelId="{FC4AB9E1-D29B-414E-8D57-2F53378C3AAD}" type="presParOf" srcId="{13CD870A-449B-4798-829E-318435BDF4C9}" destId="{6E5C758F-A135-4E01-9FD3-949A24EC6D8F}" srcOrd="17" destOrd="0" presId="urn:microsoft.com/office/officeart/2005/8/layout/cycle8"/>
    <dgm:cxn modelId="{43BC0AD9-18E1-45A5-BCBC-AE3A03536CDC}" type="presParOf" srcId="{13CD870A-449B-4798-829E-318435BDF4C9}" destId="{5AA52EDF-E93D-40B8-B9F7-BDCAFEA84F67}" srcOrd="18" destOrd="0" presId="urn:microsoft.com/office/officeart/2005/8/layout/cycle8"/>
    <dgm:cxn modelId="{7FDECCC7-179B-4120-8AE6-425B449BA6DD}" type="presParOf" srcId="{13CD870A-449B-4798-829E-318435BDF4C9}" destId="{FE41D022-7987-47AA-A156-641F63B6AC1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4EA16-27D5-0045-ABC5-D3A9F254D617}">
      <dsp:nvSpPr>
        <dsp:cNvPr id="0" name=""/>
        <dsp:cNvSpPr/>
      </dsp:nvSpPr>
      <dsp:spPr>
        <a:xfrm>
          <a:off x="1561132" y="319450"/>
          <a:ext cx="4301337" cy="4301337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PLANEAR</a:t>
          </a:r>
          <a:endParaRPr lang="es-ES" sz="2700" kern="1200" dirty="0"/>
        </a:p>
      </dsp:txBody>
      <dsp:txXfrm>
        <a:off x="3844425" y="1210953"/>
        <a:ext cx="1587398" cy="1177747"/>
      </dsp:txXfrm>
    </dsp:sp>
    <dsp:sp modelId="{19036E39-FD76-4540-81F3-0C2F74ED891C}">
      <dsp:nvSpPr>
        <dsp:cNvPr id="0" name=""/>
        <dsp:cNvSpPr/>
      </dsp:nvSpPr>
      <dsp:spPr>
        <a:xfrm>
          <a:off x="1561132" y="463852"/>
          <a:ext cx="4301337" cy="4301337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HACER</a:t>
          </a:r>
          <a:endParaRPr lang="es-ES" sz="2700" kern="1200" dirty="0"/>
        </a:p>
      </dsp:txBody>
      <dsp:txXfrm>
        <a:off x="3844425" y="2695939"/>
        <a:ext cx="1587398" cy="1177747"/>
      </dsp:txXfrm>
    </dsp:sp>
    <dsp:sp modelId="{F07F3862-F957-6F48-A8AE-20DC120AE2E5}">
      <dsp:nvSpPr>
        <dsp:cNvPr id="0" name=""/>
        <dsp:cNvSpPr/>
      </dsp:nvSpPr>
      <dsp:spPr>
        <a:xfrm>
          <a:off x="1416730" y="463852"/>
          <a:ext cx="4301337" cy="4301337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559945"/>
            <a:satOff val="-14956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EVALUAR</a:t>
          </a:r>
          <a:endParaRPr lang="es-ES" sz="2700" kern="1200" dirty="0"/>
        </a:p>
      </dsp:txBody>
      <dsp:txXfrm>
        <a:off x="1847375" y="2695939"/>
        <a:ext cx="1587398" cy="1177747"/>
      </dsp:txXfrm>
    </dsp:sp>
    <dsp:sp modelId="{8E1B495F-2550-0A41-9CBA-0D192E23611A}">
      <dsp:nvSpPr>
        <dsp:cNvPr id="0" name=""/>
        <dsp:cNvSpPr/>
      </dsp:nvSpPr>
      <dsp:spPr>
        <a:xfrm>
          <a:off x="1416730" y="319450"/>
          <a:ext cx="4301337" cy="4301337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MEJORAR</a:t>
          </a:r>
          <a:endParaRPr lang="es-ES" sz="2700" kern="1200" dirty="0"/>
        </a:p>
      </dsp:txBody>
      <dsp:txXfrm>
        <a:off x="1847375" y="1210953"/>
        <a:ext cx="1587398" cy="1177747"/>
      </dsp:txXfrm>
    </dsp:sp>
    <dsp:sp modelId="{26BBDFAC-8C6D-D24B-8596-F11573307D76}">
      <dsp:nvSpPr>
        <dsp:cNvPr id="0" name=""/>
        <dsp:cNvSpPr/>
      </dsp:nvSpPr>
      <dsp:spPr>
        <a:xfrm>
          <a:off x="1294858" y="53176"/>
          <a:ext cx="4833884" cy="48338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F1670-4C85-9141-B197-8298C3A78920}">
      <dsp:nvSpPr>
        <dsp:cNvPr id="0" name=""/>
        <dsp:cNvSpPr/>
      </dsp:nvSpPr>
      <dsp:spPr>
        <a:xfrm>
          <a:off x="1294858" y="197578"/>
          <a:ext cx="4833884" cy="48338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CAFD0-8698-9841-B455-DD744F46A7ED}">
      <dsp:nvSpPr>
        <dsp:cNvPr id="0" name=""/>
        <dsp:cNvSpPr/>
      </dsp:nvSpPr>
      <dsp:spPr>
        <a:xfrm>
          <a:off x="1150456" y="197578"/>
          <a:ext cx="4833884" cy="48338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559945"/>
            <a:satOff val="-14956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056F5-793D-6F4A-BEF3-392C1596714A}">
      <dsp:nvSpPr>
        <dsp:cNvPr id="0" name=""/>
        <dsp:cNvSpPr/>
      </dsp:nvSpPr>
      <dsp:spPr>
        <a:xfrm>
          <a:off x="1150456" y="53176"/>
          <a:ext cx="4833884" cy="48338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6E001-7C4C-4F86-AC33-77BD4D8249CD}">
      <dsp:nvSpPr>
        <dsp:cNvPr id="0" name=""/>
        <dsp:cNvSpPr/>
      </dsp:nvSpPr>
      <dsp:spPr>
        <a:xfrm>
          <a:off x="399316" y="73957"/>
          <a:ext cx="1172149" cy="1172149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PLANEAR</a:t>
          </a:r>
          <a:endParaRPr lang="es-ES" sz="700" kern="1200" dirty="0"/>
        </a:p>
      </dsp:txBody>
      <dsp:txXfrm>
        <a:off x="1021532" y="316899"/>
        <a:ext cx="432578" cy="320945"/>
      </dsp:txXfrm>
    </dsp:sp>
    <dsp:sp modelId="{BFD4D08C-A30B-41AA-A901-4465E0434E3F}">
      <dsp:nvSpPr>
        <dsp:cNvPr id="0" name=""/>
        <dsp:cNvSpPr/>
      </dsp:nvSpPr>
      <dsp:spPr>
        <a:xfrm>
          <a:off x="399316" y="113308"/>
          <a:ext cx="1172149" cy="1172149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HACER</a:t>
          </a:r>
          <a:endParaRPr lang="es-ES" sz="700" kern="1200" dirty="0"/>
        </a:p>
      </dsp:txBody>
      <dsp:txXfrm>
        <a:off x="1021532" y="721570"/>
        <a:ext cx="432578" cy="320945"/>
      </dsp:txXfrm>
    </dsp:sp>
    <dsp:sp modelId="{732161B8-5EFE-4343-A583-27BC6014B1E0}">
      <dsp:nvSpPr>
        <dsp:cNvPr id="0" name=""/>
        <dsp:cNvSpPr/>
      </dsp:nvSpPr>
      <dsp:spPr>
        <a:xfrm>
          <a:off x="359965" y="113308"/>
          <a:ext cx="1172149" cy="1172149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559945"/>
            <a:satOff val="-14956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EVALUAR</a:t>
          </a:r>
          <a:endParaRPr lang="es-ES" sz="700" kern="1200" dirty="0"/>
        </a:p>
      </dsp:txBody>
      <dsp:txXfrm>
        <a:off x="477319" y="721570"/>
        <a:ext cx="432578" cy="320945"/>
      </dsp:txXfrm>
    </dsp:sp>
    <dsp:sp modelId="{81E557F3-B074-4C75-8E2C-D84AF4CB5457}">
      <dsp:nvSpPr>
        <dsp:cNvPr id="0" name=""/>
        <dsp:cNvSpPr/>
      </dsp:nvSpPr>
      <dsp:spPr>
        <a:xfrm>
          <a:off x="359965" y="73957"/>
          <a:ext cx="1172149" cy="1172149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ACTUAR</a:t>
          </a:r>
          <a:endParaRPr lang="es-ES" sz="700" kern="1200" dirty="0"/>
        </a:p>
      </dsp:txBody>
      <dsp:txXfrm>
        <a:off x="477319" y="316899"/>
        <a:ext cx="432578" cy="320945"/>
      </dsp:txXfrm>
    </dsp:sp>
    <dsp:sp modelId="{0F9021DB-4077-4E2B-9B01-458243B194C0}">
      <dsp:nvSpPr>
        <dsp:cNvPr id="0" name=""/>
        <dsp:cNvSpPr/>
      </dsp:nvSpPr>
      <dsp:spPr>
        <a:xfrm>
          <a:off x="326754" y="1396"/>
          <a:ext cx="1317272" cy="131727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E0BD-E10D-42CE-9955-D6E4F859DEB1}">
      <dsp:nvSpPr>
        <dsp:cNvPr id="0" name=""/>
        <dsp:cNvSpPr/>
      </dsp:nvSpPr>
      <dsp:spPr>
        <a:xfrm>
          <a:off x="326754" y="40747"/>
          <a:ext cx="1317272" cy="131727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93941-0F14-4E19-8339-C9786232795D}">
      <dsp:nvSpPr>
        <dsp:cNvPr id="0" name=""/>
        <dsp:cNvSpPr/>
      </dsp:nvSpPr>
      <dsp:spPr>
        <a:xfrm>
          <a:off x="287403" y="40747"/>
          <a:ext cx="1317272" cy="131727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559945"/>
            <a:satOff val="-14956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049DC-9F51-4B13-BD2B-46C4192D626D}">
      <dsp:nvSpPr>
        <dsp:cNvPr id="0" name=""/>
        <dsp:cNvSpPr/>
      </dsp:nvSpPr>
      <dsp:spPr>
        <a:xfrm>
          <a:off x="287403" y="1396"/>
          <a:ext cx="1317272" cy="131727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33E0B-9980-4E77-AF37-6B5B3C50B2D6}">
      <dsp:nvSpPr>
        <dsp:cNvPr id="0" name=""/>
        <dsp:cNvSpPr/>
      </dsp:nvSpPr>
      <dsp:spPr>
        <a:xfrm>
          <a:off x="2456013" y="70342"/>
          <a:ext cx="3376443" cy="3376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DE GESTIÓN DE LA CALIDAD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ISO 9001:2015</a:t>
          </a:r>
          <a:endParaRPr lang="es-ES" sz="1800" kern="1200" dirty="0"/>
        </a:p>
      </dsp:txBody>
      <dsp:txXfrm>
        <a:off x="2906205" y="661220"/>
        <a:ext cx="2476058" cy="1519399"/>
      </dsp:txXfrm>
    </dsp:sp>
    <dsp:sp modelId="{98ADA93F-0000-4CB1-B70B-353AFDCF578A}">
      <dsp:nvSpPr>
        <dsp:cNvPr id="0" name=""/>
        <dsp:cNvSpPr/>
      </dsp:nvSpPr>
      <dsp:spPr>
        <a:xfrm>
          <a:off x="3674346" y="2180619"/>
          <a:ext cx="3376443" cy="3376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MODELO PARA LA GESTIÓN DE LA IGUALDAD LABORAL Y NO DISCRIMINACIÓN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NMX-R-025</a:t>
          </a:r>
          <a:endParaRPr lang="es-ES" sz="1800" kern="1200" dirty="0"/>
        </a:p>
      </dsp:txBody>
      <dsp:txXfrm>
        <a:off x="4706975" y="3052867"/>
        <a:ext cx="2025866" cy="1857043"/>
      </dsp:txXfrm>
    </dsp:sp>
    <dsp:sp modelId="{E3CA5C54-7DAC-473F-8647-C798E511A329}">
      <dsp:nvSpPr>
        <dsp:cNvPr id="0" name=""/>
        <dsp:cNvSpPr/>
      </dsp:nvSpPr>
      <dsp:spPr>
        <a:xfrm>
          <a:off x="1237679" y="2180619"/>
          <a:ext cx="3376443" cy="3376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DE GESTIÓN AMBIENTAL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ISO 14001:2015</a:t>
          </a:r>
          <a:endParaRPr lang="es-ES" sz="1800" kern="1200" dirty="0"/>
        </a:p>
      </dsp:txBody>
      <dsp:txXfrm>
        <a:off x="1555628" y="3052867"/>
        <a:ext cx="2025866" cy="1857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B4801-DC39-40ED-8FC9-8A4622F17ED3}">
      <dsp:nvSpPr>
        <dsp:cNvPr id="0" name=""/>
        <dsp:cNvSpPr/>
      </dsp:nvSpPr>
      <dsp:spPr>
        <a:xfrm>
          <a:off x="38775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</a:t>
          </a:r>
          <a:endParaRPr lang="es-MX" sz="2800" kern="1200" dirty="0"/>
        </a:p>
      </dsp:txBody>
      <dsp:txXfrm>
        <a:off x="1286784" y="465893"/>
        <a:ext cx="625029" cy="463731"/>
      </dsp:txXfrm>
    </dsp:sp>
    <dsp:sp modelId="{48612CF1-F6B3-4FE2-8D87-F18893B8891D}">
      <dsp:nvSpPr>
        <dsp:cNvPr id="0" name=""/>
        <dsp:cNvSpPr/>
      </dsp:nvSpPr>
      <dsp:spPr>
        <a:xfrm>
          <a:off x="38775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50000"/>
            <a:hueOff val="-275305"/>
            <a:satOff val="5003"/>
            <a:lumOff val="21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H</a:t>
          </a:r>
          <a:endParaRPr lang="es-MX" sz="2800" kern="1200" dirty="0"/>
        </a:p>
      </dsp:txBody>
      <dsp:txXfrm>
        <a:off x="1286784" y="1050598"/>
        <a:ext cx="625029" cy="463731"/>
      </dsp:txXfrm>
    </dsp:sp>
    <dsp:sp modelId="{74D5E53E-92EC-4C3F-9F8C-BCE67B984DE5}">
      <dsp:nvSpPr>
        <dsp:cNvPr id="0" name=""/>
        <dsp:cNvSpPr/>
      </dsp:nvSpPr>
      <dsp:spPr>
        <a:xfrm>
          <a:off x="33089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V</a:t>
          </a:r>
          <a:endParaRPr lang="es-MX" sz="2800" kern="1200" dirty="0"/>
        </a:p>
      </dsp:txBody>
      <dsp:txXfrm>
        <a:off x="500457" y="1050598"/>
        <a:ext cx="625029" cy="463731"/>
      </dsp:txXfrm>
    </dsp:sp>
    <dsp:sp modelId="{0C4EF0CF-B374-4B44-800D-42943955420F}">
      <dsp:nvSpPr>
        <dsp:cNvPr id="0" name=""/>
        <dsp:cNvSpPr/>
      </dsp:nvSpPr>
      <dsp:spPr>
        <a:xfrm>
          <a:off x="33089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50000"/>
            <a:hueOff val="-275305"/>
            <a:satOff val="5003"/>
            <a:lumOff val="21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</a:t>
          </a:r>
          <a:endParaRPr lang="es-MX" sz="2800" kern="1200" dirty="0"/>
        </a:p>
      </dsp:txBody>
      <dsp:txXfrm>
        <a:off x="500457" y="465893"/>
        <a:ext cx="625029" cy="463731"/>
      </dsp:txXfrm>
    </dsp:sp>
    <dsp:sp modelId="{AECA4190-2041-44BE-B89C-727D15AF04B9}">
      <dsp:nvSpPr>
        <dsp:cNvPr id="0" name=""/>
        <dsp:cNvSpPr/>
      </dsp:nvSpPr>
      <dsp:spPr>
        <a:xfrm>
          <a:off x="28290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C758F-A135-4E01-9FD3-949A24EC6D8F}">
      <dsp:nvSpPr>
        <dsp:cNvPr id="0" name=""/>
        <dsp:cNvSpPr/>
      </dsp:nvSpPr>
      <dsp:spPr>
        <a:xfrm>
          <a:off x="28290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-287196"/>
            <a:satOff val="782"/>
            <a:lumOff val="161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52EDF-E93D-40B8-B9F7-BDCAFEA84F67}">
      <dsp:nvSpPr>
        <dsp:cNvPr id="0" name=""/>
        <dsp:cNvSpPr/>
      </dsp:nvSpPr>
      <dsp:spPr>
        <a:xfrm>
          <a:off x="22604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-574393"/>
            <a:satOff val="1564"/>
            <a:lumOff val="323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1D022-7987-47AA-A156-641F63B6AC13}">
      <dsp:nvSpPr>
        <dsp:cNvPr id="0" name=""/>
        <dsp:cNvSpPr/>
      </dsp:nvSpPr>
      <dsp:spPr>
        <a:xfrm>
          <a:off x="22604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-287196"/>
            <a:satOff val="782"/>
            <a:lumOff val="161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B971F-2420-45BE-8555-1FD6F537A7BE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6A0E5-16A7-4777-9299-568532F67E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6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la planeación de  un sistema de</a:t>
            </a:r>
            <a:r>
              <a:rPr lang="es-MX" baseline="0" dirty="0" smtClean="0"/>
              <a:t> gestión o un viaje, o una fiesta, tenemos que considerar diferentes elementos: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67F-7FF3-49C7-BF46-995AB8144B0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48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Un</a:t>
            </a:r>
            <a:r>
              <a:rPr lang="es-MX" baseline="0" dirty="0" smtClean="0"/>
              <a:t> sistema de gestión, pretende </a:t>
            </a:r>
            <a:r>
              <a:rPr lang="es-MX" baseline="0" dirty="0" err="1" smtClean="0"/>
              <a:t>click</a:t>
            </a:r>
            <a:endParaRPr lang="es-MX" baseline="0" dirty="0" smtClean="0"/>
          </a:p>
          <a:p>
            <a:r>
              <a:rPr lang="es-MX" baseline="0" dirty="0" smtClean="0"/>
              <a:t> alinear todos los elementos anteriores hacia un mismo objetivo </a:t>
            </a:r>
            <a:r>
              <a:rPr lang="es-MX" baseline="0" dirty="0" err="1" smtClean="0"/>
              <a:t>click</a:t>
            </a:r>
            <a:endParaRPr lang="es-MX" baseline="0" dirty="0" smtClean="0"/>
          </a:p>
          <a:p>
            <a:r>
              <a:rPr lang="es-MX" baseline="0" dirty="0" smtClean="0"/>
              <a:t>Que puede ser calidad </a:t>
            </a:r>
            <a:r>
              <a:rPr lang="es-MX" baseline="0" dirty="0" err="1" smtClean="0"/>
              <a:t>click</a:t>
            </a:r>
            <a:endParaRPr lang="es-MX" baseline="0" dirty="0" smtClean="0"/>
          </a:p>
          <a:p>
            <a:r>
              <a:rPr lang="es-MX" baseline="0" dirty="0" smtClean="0"/>
              <a:t>Innovación </a:t>
            </a:r>
            <a:r>
              <a:rPr lang="es-MX" baseline="0" dirty="0" err="1" smtClean="0"/>
              <a:t>click</a:t>
            </a:r>
            <a:endParaRPr lang="es-MX" baseline="0" dirty="0" smtClean="0"/>
          </a:p>
          <a:p>
            <a:r>
              <a:rPr lang="es-MX" baseline="0" dirty="0" smtClean="0"/>
              <a:t>Responsabilidad social </a:t>
            </a:r>
            <a:r>
              <a:rPr lang="es-MX" baseline="0" dirty="0" err="1" smtClean="0"/>
              <a:t>click</a:t>
            </a:r>
            <a:endParaRPr lang="es-MX" baseline="0" dirty="0" smtClean="0"/>
          </a:p>
          <a:p>
            <a:r>
              <a:rPr lang="es-MX" baseline="0" dirty="0" smtClean="0"/>
              <a:t>Internacionalización o todos al mismo tiempo.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67F-7FF3-49C7-BF46-995AB8144B0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02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53FD1-FDA3-48A8-802C-6676DEFFAAE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53FD1-FDA3-48A8-802C-6676DEFFAAE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57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845C-05B3-4FD4-B023-9C855DEBD220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84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845C-05B3-4FD4-B023-9C855DEBD22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8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597E-384F-43DD-9659-32C2C10FD818}" type="slidenum">
              <a:rPr lang="es-MX" smtClean="0"/>
              <a:pPr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49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9F63-94BA-4D33-85A9-E31A37F7A523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57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57213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782763"/>
            <a:ext cx="53848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782764"/>
            <a:ext cx="5384800" cy="21859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21151"/>
            <a:ext cx="5384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7636-4F30-4377-8D89-5F430C5FE6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76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EACCC3A-960C-4773-B070-A5C61DB9ED0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8713" y="1743075"/>
            <a:ext cx="100869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39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alidad@unach.mx" TargetMode="External"/><Relationship Id="rId2" Type="http://schemas.openxmlformats.org/officeDocument/2006/relationships/hyperlink" Target="mailto:rossy.vazquez@unach.m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4729" y="3662520"/>
            <a:ext cx="10003971" cy="1825096"/>
          </a:xfrm>
        </p:spPr>
        <p:txBody>
          <a:bodyPr>
            <a:noAutofit/>
          </a:bodyPr>
          <a:lstStyle/>
          <a:p>
            <a:pPr algn="ctr"/>
            <a:r>
              <a:rPr lang="es-MX" sz="44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PLANEACIÓN Y LA </a:t>
            </a:r>
            <a:br>
              <a:rPr lang="es-MX" sz="44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44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DE LA CALIDAD</a:t>
            </a:r>
            <a:br>
              <a:rPr lang="es-MX" sz="44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44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MX" sz="44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2315" y="2307771"/>
            <a:ext cx="9448800" cy="110216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MX" sz="2400" b="1" dirty="0" smtClean="0"/>
              <a:t>UNIVERSIDAD AUTÓNOMA DE CHIAPAS</a:t>
            </a:r>
          </a:p>
          <a:p>
            <a:pPr algn="ctr"/>
            <a:r>
              <a:rPr lang="es-MX" sz="2100" b="1" dirty="0" smtClean="0"/>
              <a:t>SECRETARÍA ACADÉMICA</a:t>
            </a:r>
          </a:p>
          <a:p>
            <a:pPr algn="ctr"/>
            <a:r>
              <a:rPr lang="es-MX" sz="2100" b="1" dirty="0" smtClean="0">
                <a:solidFill>
                  <a:schemeClr val="accent1">
                    <a:lumMod val="75000"/>
                  </a:schemeClr>
                </a:solidFill>
              </a:rPr>
              <a:t>DIRECCIÓN DE GESTIÓN DE LA CALIDAD</a:t>
            </a:r>
            <a:endParaRPr lang="es-MX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" y="2166880"/>
            <a:ext cx="3076740" cy="20730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483125" y="6417891"/>
            <a:ext cx="370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MTRA. ROSA LAURA VÁZQUEZ GRAJALES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1020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INDICADORES DE CALIDAD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41862"/>
              </p:ext>
            </p:extLst>
          </p:nvPr>
        </p:nvGraphicFramePr>
        <p:xfrm>
          <a:off x="3606325" y="1719693"/>
          <a:ext cx="81441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100">
                  <a:extLst>
                    <a:ext uri="{9D8B030D-6E8A-4147-A177-3AD203B41FA5}">
                      <a16:colId xmlns:a16="http://schemas.microsoft.com/office/drawing/2014/main" val="2537880670"/>
                    </a:ext>
                  </a:extLst>
                </a:gridCol>
                <a:gridCol w="1328009">
                  <a:extLst>
                    <a:ext uri="{9D8B030D-6E8A-4147-A177-3AD203B41FA5}">
                      <a16:colId xmlns:a16="http://schemas.microsoft.com/office/drawing/2014/main" val="251449699"/>
                    </a:ext>
                  </a:extLst>
                </a:gridCol>
                <a:gridCol w="2264016">
                  <a:extLst>
                    <a:ext uri="{9D8B030D-6E8A-4147-A177-3AD203B41FA5}">
                      <a16:colId xmlns:a16="http://schemas.microsoft.com/office/drawing/2014/main" val="1514558866"/>
                    </a:ext>
                  </a:extLst>
                </a:gridCol>
                <a:gridCol w="2112017">
                  <a:extLst>
                    <a:ext uri="{9D8B030D-6E8A-4147-A177-3AD203B41FA5}">
                      <a16:colId xmlns:a16="http://schemas.microsoft.com/office/drawing/2014/main" val="181589743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COMPETITIVIDAD ACADÉMICA	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8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PE de </a:t>
                      </a:r>
                      <a:r>
                        <a:rPr lang="es-MX" b="1" dirty="0" err="1" smtClean="0"/>
                        <a:t>TSU</a:t>
                      </a:r>
                      <a:r>
                        <a:rPr lang="es-MX" b="1" dirty="0" smtClean="0"/>
                        <a:t> Y Lic.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Valor %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PE. de Posgrado.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Valor %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2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PE. de Calidad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80.00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PE. </a:t>
                      </a:r>
                      <a:r>
                        <a:rPr lang="es-MX" dirty="0" err="1" smtClean="0"/>
                        <a:t>PNPC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50.00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9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Matrícula de Calidad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90.00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Matrícula en </a:t>
                      </a:r>
                      <a:r>
                        <a:rPr lang="es-MX" dirty="0" err="1" smtClean="0"/>
                        <a:t>PNPC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47.00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17362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67113"/>
              </p:ext>
            </p:extLst>
          </p:nvPr>
        </p:nvGraphicFramePr>
        <p:xfrm>
          <a:off x="3606325" y="3685055"/>
          <a:ext cx="814414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676">
                  <a:extLst>
                    <a:ext uri="{9D8B030D-6E8A-4147-A177-3AD203B41FA5}">
                      <a16:colId xmlns:a16="http://schemas.microsoft.com/office/drawing/2014/main" val="1693720064"/>
                    </a:ext>
                  </a:extLst>
                </a:gridCol>
                <a:gridCol w="1000179">
                  <a:extLst>
                    <a:ext uri="{9D8B030D-6E8A-4147-A177-3AD203B41FA5}">
                      <a16:colId xmlns:a16="http://schemas.microsoft.com/office/drawing/2014/main" val="1899475872"/>
                    </a:ext>
                  </a:extLst>
                </a:gridCol>
                <a:gridCol w="1603943">
                  <a:extLst>
                    <a:ext uri="{9D8B030D-6E8A-4147-A177-3AD203B41FA5}">
                      <a16:colId xmlns:a16="http://schemas.microsoft.com/office/drawing/2014/main" val="4259181185"/>
                    </a:ext>
                  </a:extLst>
                </a:gridCol>
                <a:gridCol w="1502302">
                  <a:extLst>
                    <a:ext uri="{9D8B030D-6E8A-4147-A177-3AD203B41FA5}">
                      <a16:colId xmlns:a16="http://schemas.microsoft.com/office/drawing/2014/main" val="1583974481"/>
                    </a:ext>
                  </a:extLst>
                </a:gridCol>
                <a:gridCol w="1429368">
                  <a:extLst>
                    <a:ext uri="{9D8B030D-6E8A-4147-A177-3AD203B41FA5}">
                      <a16:colId xmlns:a16="http://schemas.microsoft.com/office/drawing/2014/main" val="3980659175"/>
                    </a:ext>
                  </a:extLst>
                </a:gridCol>
                <a:gridCol w="1144674">
                  <a:extLst>
                    <a:ext uri="{9D8B030D-6E8A-4147-A177-3AD203B41FA5}">
                      <a16:colId xmlns:a16="http://schemas.microsoft.com/office/drawing/2014/main" val="67503203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CAPACIDAD ACADÉMICA</a:t>
                      </a:r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4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Habilitación </a:t>
                      </a:r>
                      <a:r>
                        <a:rPr lang="es-MX" b="1" dirty="0" err="1"/>
                        <a:t>PTC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Valor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Acreditación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Valor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Nivel </a:t>
                      </a:r>
                      <a:r>
                        <a:rPr lang="es-MX" b="1" dirty="0" err="1"/>
                        <a:t>C.A</a:t>
                      </a:r>
                      <a:r>
                        <a:rPr lang="es-MX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Valor 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3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/>
                        <a:t>Posgrado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92.00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Perfil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55.00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/>
                        <a:t>CA. EC y 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65.00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15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/>
                        <a:t>Doctorado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47.00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SNI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/>
                        <a:t>C.A.C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4665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64021" y="923109"/>
            <a:ext cx="220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/>
              <a:t>CUMEX</a:t>
            </a:r>
            <a:endParaRPr lang="es-MX" sz="2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27" y="925606"/>
            <a:ext cx="579376" cy="5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 Y VISIÓN </a:t>
            </a:r>
            <a:r>
              <a:rPr lang="es-MX" dirty="0" err="1" smtClean="0"/>
              <a:t>INSTITUCIO-NALES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4871" y="869316"/>
            <a:ext cx="7857146" cy="5110223"/>
          </a:xfrm>
        </p:spPr>
        <p:txBody>
          <a:bodyPr>
            <a:normAutofit fontScale="77500" lnSpcReduction="20000"/>
          </a:bodyPr>
          <a:lstStyle/>
          <a:p>
            <a:endParaRPr lang="es-MX" dirty="0"/>
          </a:p>
          <a:p>
            <a:pPr marL="0" indent="0">
              <a:buNone/>
            </a:pPr>
            <a:r>
              <a:rPr lang="es-MX" sz="2600" b="1" dirty="0" smtClean="0"/>
              <a:t>MISIÓN</a:t>
            </a:r>
          </a:p>
          <a:p>
            <a:endParaRPr lang="es-MX" dirty="0"/>
          </a:p>
          <a:p>
            <a:pPr algn="just">
              <a:lnSpc>
                <a:spcPct val="120000"/>
              </a:lnSpc>
            </a:pPr>
            <a:r>
              <a:rPr lang="es-MX" sz="2600" dirty="0"/>
              <a:t>La Universidad Autónoma de Chiapas es una Institución de Educación Superior pública y autónoma, </a:t>
            </a:r>
            <a:r>
              <a:rPr lang="es-MX" sz="2600" b="1" dirty="0"/>
              <a:t>socialmente responsable </a:t>
            </a:r>
            <a:r>
              <a:rPr lang="es-MX" sz="2600" dirty="0"/>
              <a:t>y con </a:t>
            </a:r>
            <a:r>
              <a:rPr lang="es-MX" sz="2600" b="1" dirty="0"/>
              <a:t>vocación de servicio</a:t>
            </a:r>
            <a:r>
              <a:rPr lang="es-MX" sz="2600" dirty="0"/>
              <a:t>; que </a:t>
            </a:r>
            <a:r>
              <a:rPr lang="es-MX" sz="2600" b="1" dirty="0"/>
              <a:t>forma de manera integral a profesionales competentes, críticos, éticos, con conciencia ciudadana y ambiental</a:t>
            </a:r>
            <a:r>
              <a:rPr lang="es-MX" sz="2600" dirty="0"/>
              <a:t>. La </a:t>
            </a:r>
            <a:r>
              <a:rPr lang="es-MX" sz="2600" dirty="0" err="1"/>
              <a:t>UNACH</a:t>
            </a:r>
            <a:r>
              <a:rPr lang="es-MX" sz="2600" dirty="0"/>
              <a:t> </a:t>
            </a:r>
            <a:r>
              <a:rPr lang="es-MX" sz="2600" b="1" dirty="0"/>
              <a:t>genera, divulga y aplica el conocimiento científico, tecnológico y humanístico; difunde la cultura y el arte, promueve el deporte y extiende sus servicios, vinculada con la sociedad en entornos locales, nacionales e internacionales</a:t>
            </a:r>
            <a:r>
              <a:rPr lang="es-MX" sz="2600" dirty="0"/>
              <a:t>; con </a:t>
            </a:r>
            <a:r>
              <a:rPr lang="es-MX" sz="2600" b="1" u="sng" dirty="0"/>
              <a:t>personal calificado y programas educativos pertinentes y de calidad</a:t>
            </a:r>
            <a:r>
              <a:rPr lang="es-MX" sz="2600" dirty="0"/>
              <a:t>, para </a:t>
            </a:r>
            <a:r>
              <a:rPr lang="es-MX" sz="2600" b="1" dirty="0"/>
              <a:t>contribuir al desarrollo sustentable, al bienestar social, la cultura de paz, la democracia, la equidad y los derechos humanos</a:t>
            </a:r>
            <a:r>
              <a:rPr lang="es-MX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6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 Y VISIÓN INSTITUCIONALES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9970" y="915615"/>
            <a:ext cx="7720413" cy="5017625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pPr marL="0" indent="0">
              <a:buNone/>
            </a:pPr>
            <a:r>
              <a:rPr lang="es-MX" sz="2400" b="1" dirty="0" smtClean="0"/>
              <a:t>VISIÓN 2030</a:t>
            </a:r>
          </a:p>
          <a:p>
            <a:endParaRPr lang="es-MX" dirty="0"/>
          </a:p>
          <a:p>
            <a:pPr algn="just">
              <a:lnSpc>
                <a:spcPct val="100000"/>
              </a:lnSpc>
            </a:pPr>
            <a:r>
              <a:rPr lang="es-MX" sz="2400" dirty="0"/>
              <a:t>La Universidad Autónoma de Chiapas </a:t>
            </a:r>
            <a:r>
              <a:rPr lang="es-MX" sz="2400" b="1" dirty="0"/>
              <a:t>en el 2030 </a:t>
            </a:r>
            <a:r>
              <a:rPr lang="es-MX" sz="2400" dirty="0"/>
              <a:t>es una </a:t>
            </a:r>
            <a:r>
              <a:rPr lang="es-MX" sz="2400" b="1" dirty="0"/>
              <a:t>institución reconocida internacionalmente por el desempeño profesional y social de sus egresados</a:t>
            </a:r>
            <a:r>
              <a:rPr lang="es-MX" sz="2400" dirty="0"/>
              <a:t>; sus </a:t>
            </a:r>
            <a:r>
              <a:rPr lang="es-MX" sz="2400" b="1" u="sng" dirty="0"/>
              <a:t>programas educativos pertinentes y acreditados</a:t>
            </a:r>
            <a:r>
              <a:rPr lang="es-MX" sz="2400" dirty="0"/>
              <a:t>; por los </a:t>
            </a:r>
            <a:r>
              <a:rPr lang="es-MX" sz="2400" b="1" dirty="0"/>
              <a:t>resultados de su actividad científica, humanística y tecnológica</a:t>
            </a:r>
            <a:r>
              <a:rPr lang="es-MX" sz="2400" dirty="0"/>
              <a:t>; su </a:t>
            </a:r>
            <a:r>
              <a:rPr lang="es-MX" sz="2400" b="1" dirty="0"/>
              <a:t>vinculación mediante acciones de colaboración y cooperación con organizaciones de los sectores público, privado y social</a:t>
            </a:r>
            <a:r>
              <a:rPr lang="es-MX" sz="2400" dirty="0"/>
              <a:t>, con la </a:t>
            </a:r>
            <a:r>
              <a:rPr lang="es-MX" sz="2400" b="1" dirty="0"/>
              <a:t>guía del Modelo Educativo Institucional </a:t>
            </a:r>
            <a:r>
              <a:rPr lang="es-MX" sz="2400" dirty="0"/>
              <a:t>y de una </a:t>
            </a:r>
            <a:r>
              <a:rPr lang="es-MX" sz="2400" b="1" dirty="0"/>
              <a:t>gestión transparente y efectiva</a:t>
            </a:r>
            <a:r>
              <a:rPr lang="es-MX" sz="2400" dirty="0"/>
              <a:t>, que </a:t>
            </a:r>
            <a:r>
              <a:rPr lang="es-MX" sz="2400" b="1" dirty="0"/>
              <a:t>impulsa el desarrollo de Chiapas y de México</a:t>
            </a:r>
            <a:r>
              <a:rPr lang="es-MX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434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POLÍTICA DE CALIDAD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200" dirty="0"/>
              <a:t>“En la </a:t>
            </a:r>
            <a:r>
              <a:rPr lang="es-MX" sz="3200" dirty="0" err="1"/>
              <a:t>UNACH</a:t>
            </a:r>
            <a:r>
              <a:rPr lang="es-MX" sz="3200" dirty="0"/>
              <a:t> estamos comprometidos en ofrecer servicios de calidad con base en valores, principios institucionales, responsabilidad ambiental y social, en beneficio de la comunidad dentro y fuera de la Universidad; contribuyendo al desarrollo sustentable mediante la mejora continua de nuestro sistema de gestión y en apego a la Legislación”.</a:t>
            </a:r>
          </a:p>
        </p:txBody>
      </p:sp>
    </p:spTree>
    <p:extLst>
      <p:ext uri="{BB962C8B-B14F-4D97-AF65-F5344CB8AC3E}">
        <p14:creationId xmlns:p14="http://schemas.microsoft.com/office/powerpoint/2010/main" val="42890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808" y="-61146"/>
            <a:ext cx="5827713" cy="876970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GESTIÓN DE </a:t>
            </a:r>
            <a:r>
              <a:rPr lang="es-MX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LA CALIDAD EN LA EDUCACIÓN SUPERIOR</a:t>
            </a:r>
            <a:endParaRPr lang="es-MX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32852" y="3577941"/>
            <a:ext cx="1650557" cy="6469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PERFIL EGRESADO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26857" y="4354003"/>
            <a:ext cx="3628572" cy="1328023"/>
          </a:xfrm>
          <a:prstGeom prst="round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/>
              <a:t>FINANZAS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400" dirty="0" smtClean="0"/>
              <a:t>Implementar, mantener y mejorar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400" dirty="0" smtClean="0"/>
              <a:t>Diversificación de fuentes de ingreso.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400" dirty="0" smtClean="0"/>
              <a:t>Generación de recursos propios.</a:t>
            </a:r>
            <a:endParaRPr lang="es-ES" sz="1400" dirty="0"/>
          </a:p>
        </p:txBody>
      </p:sp>
      <p:sp>
        <p:nvSpPr>
          <p:cNvPr id="17" name="Rectángulo 16"/>
          <p:cNvSpPr/>
          <p:nvPr/>
        </p:nvSpPr>
        <p:spPr>
          <a:xfrm>
            <a:off x="170916" y="594829"/>
            <a:ext cx="4368902" cy="1712631"/>
          </a:xfrm>
          <a:prstGeom prst="rect">
            <a:avLst/>
          </a:prstGeom>
          <a:ln w="7620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PLANEACIÓN Y DESARROLLO INSTITUCIONAL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/>
              <a:t>Planes de desarrollo institucional (</a:t>
            </a:r>
            <a:r>
              <a:rPr lang="es-MX" sz="1400" dirty="0" err="1"/>
              <a:t>PDI</a:t>
            </a:r>
            <a:r>
              <a:rPr lang="es-MX" sz="1400" dirty="0" smtClean="0"/>
              <a:t>), 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Proyecto Académico,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Planes </a:t>
            </a:r>
            <a:r>
              <a:rPr lang="es-MX" sz="1400" dirty="0"/>
              <a:t>de Desarrollo de la DES (PLADES), </a:t>
            </a:r>
            <a:endParaRPr lang="es-MX" sz="1400" dirty="0" smtClean="0"/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Plan </a:t>
            </a:r>
            <a:r>
              <a:rPr lang="es-MX" sz="1400" dirty="0"/>
              <a:t>Indicativo de Desarrollo (PID), </a:t>
            </a:r>
            <a:endParaRPr lang="es-MX" sz="1400" dirty="0" smtClean="0"/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Proyectos de mejora</a:t>
            </a:r>
            <a:endParaRPr lang="es-MX" sz="1400" dirty="0" smtClean="0"/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Programas </a:t>
            </a:r>
            <a:r>
              <a:rPr lang="es-MX" sz="1400" dirty="0"/>
              <a:t>Operativos Anuales (POA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88367" y="2369132"/>
            <a:ext cx="3577995" cy="1089660"/>
          </a:xfrm>
          <a:prstGeom prst="round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/>
              <a:t>INFRAESTRUCTURA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S" sz="1400" dirty="0"/>
              <a:t>Adquisición/construcción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S" sz="1400" dirty="0"/>
              <a:t>Mantenimiento/actualización/</a:t>
            </a:r>
            <a:r>
              <a:rPr lang="es-ES" sz="1400" dirty="0" smtClean="0"/>
              <a:t>sustitución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496490" y="132117"/>
            <a:ext cx="72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Ver 16</a:t>
            </a:r>
            <a:endParaRPr lang="es-MX" sz="9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40878" y="2506200"/>
            <a:ext cx="2362692" cy="851297"/>
          </a:xfrm>
          <a:prstGeom prst="round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/>
              <a:t>RECURSOS</a:t>
            </a:r>
            <a:r>
              <a:rPr lang="es-ES" sz="1400" b="1" dirty="0"/>
              <a:t> </a:t>
            </a:r>
            <a:r>
              <a:rPr lang="es-ES" sz="1600" b="1" dirty="0"/>
              <a:t>HUMANOS</a:t>
            </a:r>
            <a:endParaRPr lang="es-ES" sz="1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400" dirty="0" smtClean="0"/>
              <a:t>Formación </a:t>
            </a:r>
            <a:r>
              <a:rPr lang="es-ES" sz="1400" dirty="0"/>
              <a:t>y </a:t>
            </a:r>
            <a:r>
              <a:rPr lang="es-ES" sz="1400" dirty="0" smtClean="0"/>
              <a:t>capacitación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31685" y="3604132"/>
            <a:ext cx="5623653" cy="67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PLAN DE ESTUDIOS</a:t>
            </a:r>
            <a:endParaRPr lang="es-MX" sz="1600" b="1" dirty="0"/>
          </a:p>
        </p:txBody>
      </p:sp>
      <p:sp>
        <p:nvSpPr>
          <p:cNvPr id="35" name="Flecha abajo 34"/>
          <p:cNvSpPr/>
          <p:nvPr/>
        </p:nvSpPr>
        <p:spPr>
          <a:xfrm rot="10800000">
            <a:off x="7259701" y="3383901"/>
            <a:ext cx="266316" cy="372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abajo 36"/>
          <p:cNvSpPr/>
          <p:nvPr/>
        </p:nvSpPr>
        <p:spPr>
          <a:xfrm rot="10800000">
            <a:off x="4308775" y="3430669"/>
            <a:ext cx="266316" cy="372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Flecha abajo 39"/>
          <p:cNvSpPr/>
          <p:nvPr/>
        </p:nvSpPr>
        <p:spPr>
          <a:xfrm>
            <a:off x="6147334" y="4050431"/>
            <a:ext cx="266316" cy="372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Flecha abajo 42"/>
          <p:cNvSpPr/>
          <p:nvPr/>
        </p:nvSpPr>
        <p:spPr>
          <a:xfrm rot="14104423">
            <a:off x="9413802" y="2399074"/>
            <a:ext cx="344282" cy="173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lecha abajo 45"/>
          <p:cNvSpPr/>
          <p:nvPr/>
        </p:nvSpPr>
        <p:spPr>
          <a:xfrm rot="13717034">
            <a:off x="4061806" y="3817895"/>
            <a:ext cx="344282" cy="18050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Flecha abajo 47"/>
          <p:cNvSpPr/>
          <p:nvPr/>
        </p:nvSpPr>
        <p:spPr>
          <a:xfrm>
            <a:off x="8264281" y="4117595"/>
            <a:ext cx="266316" cy="83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1547765" y="6547710"/>
            <a:ext cx="675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err="1" smtClean="0"/>
              <a:t>RLVG</a:t>
            </a:r>
            <a:endParaRPr lang="es-MX" sz="10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1594051" y="4481439"/>
            <a:ext cx="9902439" cy="1734100"/>
            <a:chOff x="785382" y="4337109"/>
            <a:chExt cx="7571782" cy="2081130"/>
          </a:xfrm>
        </p:grpSpPr>
        <p:sp>
          <p:nvSpPr>
            <p:cNvPr id="19" name="Flecha en U 18"/>
            <p:cNvSpPr/>
            <p:nvPr/>
          </p:nvSpPr>
          <p:spPr>
            <a:xfrm rot="10800000" flipH="1">
              <a:off x="785382" y="4337109"/>
              <a:ext cx="7571782" cy="2043555"/>
            </a:xfrm>
            <a:prstGeom prst="uturnArrow">
              <a:avLst>
                <a:gd name="adj1" fmla="val 17120"/>
                <a:gd name="adj2" fmla="val 17051"/>
                <a:gd name="adj3" fmla="val 20992"/>
                <a:gd name="adj4" fmla="val 43750"/>
                <a:gd name="adj5" fmla="val 10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674211" y="6011933"/>
              <a:ext cx="1646978" cy="406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chemeClr val="tx1"/>
                  </a:solidFill>
                </a:rPr>
                <a:t>EVALUACIÓN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032583" y="8579"/>
            <a:ext cx="5111133" cy="3434713"/>
            <a:chOff x="6032583" y="8579"/>
            <a:chExt cx="4699019" cy="3434713"/>
          </a:xfrm>
        </p:grpSpPr>
        <p:sp>
          <p:nvSpPr>
            <p:cNvPr id="6" name="Flecha en U 5"/>
            <p:cNvSpPr/>
            <p:nvPr/>
          </p:nvSpPr>
          <p:spPr>
            <a:xfrm flipH="1">
              <a:off x="6032583" y="21052"/>
              <a:ext cx="4699019" cy="3422240"/>
            </a:xfrm>
            <a:prstGeom prst="uturnArrow">
              <a:avLst>
                <a:gd name="adj1" fmla="val 8659"/>
                <a:gd name="adj2" fmla="val 14039"/>
                <a:gd name="adj3" fmla="val 10304"/>
                <a:gd name="adj4" fmla="val 43750"/>
                <a:gd name="adj5" fmla="val 2076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957595" y="8579"/>
              <a:ext cx="1710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/>
                <a:t>EVALUACIÓN</a:t>
              </a:r>
            </a:p>
          </p:txBody>
        </p:sp>
      </p:grpSp>
      <p:sp>
        <p:nvSpPr>
          <p:cNvPr id="45" name="Flecha abajo 44"/>
          <p:cNvSpPr/>
          <p:nvPr/>
        </p:nvSpPr>
        <p:spPr>
          <a:xfrm>
            <a:off x="1889335" y="2307461"/>
            <a:ext cx="484081" cy="287681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0" y="2322873"/>
            <a:ext cx="2576286" cy="611386"/>
          </a:xfrm>
          <a:prstGeom prst="rightArrow">
            <a:avLst/>
          </a:prstGeom>
          <a:solidFill>
            <a:schemeClr val="accent5">
              <a:alpha val="3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INTERNACIONALIZACIÓN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1808" y="4631756"/>
            <a:ext cx="1678388" cy="611386"/>
          </a:xfrm>
          <a:prstGeom prst="rightArrow">
            <a:avLst/>
          </a:prstGeom>
          <a:solidFill>
            <a:schemeClr val="accent5">
              <a:alpha val="3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393715" y="388290"/>
            <a:ext cx="2664063" cy="2345993"/>
          </a:xfrm>
          <a:prstGeom prst="rect">
            <a:avLst/>
          </a:prstGeom>
          <a:ln w="5715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COMUNICACIÓN EXTERNA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dirty="0" smtClean="0"/>
              <a:t>Investigación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dirty="0" smtClean="0"/>
              <a:t>Extensión, Vinculación </a:t>
            </a:r>
            <a:r>
              <a:rPr lang="es-MX" sz="1200" dirty="0"/>
              <a:t>y </a:t>
            </a:r>
            <a:r>
              <a:rPr lang="es-MX" sz="1200" dirty="0" smtClean="0"/>
              <a:t>Difusión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dirty="0"/>
              <a:t>Comunicación con partes interesadas (empleadores, </a:t>
            </a:r>
            <a:r>
              <a:rPr lang="es-MX" sz="1200" dirty="0" err="1"/>
              <a:t>IES</a:t>
            </a:r>
            <a:r>
              <a:rPr lang="es-MX" sz="1200" dirty="0"/>
              <a:t>, gobierno, sector productivo, egresados, </a:t>
            </a:r>
            <a:r>
              <a:rPr lang="es-MX" sz="1200" dirty="0" err="1"/>
              <a:t>EMS</a:t>
            </a:r>
            <a:r>
              <a:rPr lang="es-MX" sz="1200" dirty="0"/>
              <a:t>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dirty="0" smtClean="0"/>
              <a:t>Educación continua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dirty="0" smtClean="0"/>
              <a:t>A </a:t>
            </a:r>
            <a:r>
              <a:rPr lang="es-MX" sz="1200" dirty="0"/>
              <a:t>nivel local, nacional  e internacional.</a:t>
            </a:r>
            <a:endParaRPr lang="es-MX" sz="2400" dirty="0"/>
          </a:p>
        </p:txBody>
      </p:sp>
      <p:sp>
        <p:nvSpPr>
          <p:cNvPr id="3" name="Rectángulo 2"/>
          <p:cNvSpPr/>
          <p:nvPr/>
        </p:nvSpPr>
        <p:spPr>
          <a:xfrm>
            <a:off x="8189949" y="4996716"/>
            <a:ext cx="2852582" cy="1861284"/>
          </a:xfrm>
          <a:prstGeom prst="rect">
            <a:avLst/>
          </a:prstGeom>
          <a:ln w="7620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SERVICIOS EDUCATIVOS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Deportes</a:t>
            </a:r>
            <a:r>
              <a:rPr lang="es-MX" sz="1400" dirty="0"/>
              <a:t>, </a:t>
            </a:r>
            <a:r>
              <a:rPr lang="es-MX" sz="1400" dirty="0" smtClean="0"/>
              <a:t>actividades culturales,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Becas</a:t>
            </a:r>
            <a:r>
              <a:rPr lang="es-MX" sz="1400" dirty="0"/>
              <a:t>, intercambio y </a:t>
            </a:r>
            <a:r>
              <a:rPr lang="es-MX" sz="1400" dirty="0" smtClean="0"/>
              <a:t>movilidad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Practicas, estancias profesionales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Unidades de Vinculación Docente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Servicios bibliotecarios.</a:t>
            </a:r>
            <a:endParaRPr lang="es-MX" sz="1400" dirty="0"/>
          </a:p>
        </p:txBody>
      </p:sp>
      <p:sp>
        <p:nvSpPr>
          <p:cNvPr id="14" name="Rectángulo 13"/>
          <p:cNvSpPr/>
          <p:nvPr/>
        </p:nvSpPr>
        <p:spPr>
          <a:xfrm>
            <a:off x="417286" y="5184280"/>
            <a:ext cx="3540216" cy="1673720"/>
          </a:xfrm>
          <a:prstGeom prst="rect">
            <a:avLst/>
          </a:prstGeom>
          <a:ln w="76200" cmpd="sng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NORMATIVIDAD, MODELOS </a:t>
            </a:r>
            <a:r>
              <a:rPr lang="es-MX" sz="1400" b="1" dirty="0"/>
              <a:t>Y OBJETIVOS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/>
              <a:t>Misión y Visión institucional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/>
              <a:t>Modelo Educativo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Misión</a:t>
            </a:r>
            <a:r>
              <a:rPr lang="es-MX" sz="1400" dirty="0"/>
              <a:t>, visión, objetivos y propósito de la U.A y del  programa</a:t>
            </a:r>
            <a:r>
              <a:rPr lang="es-MX" sz="14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400" dirty="0" smtClean="0"/>
              <a:t>Procesos</a:t>
            </a:r>
            <a:endParaRPr lang="es-MX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064936" y="486074"/>
            <a:ext cx="4135717" cy="1825711"/>
          </a:xfrm>
          <a:prstGeom prst="rect">
            <a:avLst/>
          </a:prstGeom>
          <a:ln w="5715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ANÁLISIS Y </a:t>
            </a:r>
            <a:r>
              <a:rPr lang="es-MX" sz="1200" b="1" dirty="0"/>
              <a:t>TOMA DE DECISIONES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dirty="0"/>
              <a:t>Análisis de la información </a:t>
            </a:r>
          </a:p>
          <a:p>
            <a:pPr marL="265113" lvl="1">
              <a:buFont typeface="Arial" pitchFamily="34" charset="0"/>
              <a:buChar char="•"/>
            </a:pPr>
            <a:r>
              <a:rPr lang="es-MX" sz="1200" dirty="0" err="1" smtClean="0"/>
              <a:t>CPEUUA</a:t>
            </a:r>
            <a:r>
              <a:rPr lang="es-MX" sz="1200" dirty="0"/>
              <a:t>, </a:t>
            </a:r>
            <a:r>
              <a:rPr lang="es-MX" sz="1200" dirty="0" err="1"/>
              <a:t>CPEUDES</a:t>
            </a:r>
            <a:r>
              <a:rPr lang="es-MX" sz="1200" dirty="0"/>
              <a:t>, </a:t>
            </a:r>
            <a:r>
              <a:rPr lang="es-MX" sz="1200" dirty="0" err="1"/>
              <a:t>CCPEU</a:t>
            </a:r>
            <a:endParaRPr lang="es-MX" sz="1200" dirty="0"/>
          </a:p>
          <a:p>
            <a:pPr marL="265113" lvl="1">
              <a:buFont typeface="Arial" pitchFamily="34" charset="0"/>
              <a:buChar char="•"/>
            </a:pPr>
            <a:r>
              <a:rPr lang="es-MX" sz="1200" dirty="0" smtClean="0"/>
              <a:t>Comité</a:t>
            </a:r>
            <a:r>
              <a:rPr lang="es-MX" sz="1200" dirty="0"/>
              <a:t>(s) de </a:t>
            </a:r>
            <a:r>
              <a:rPr lang="es-MX" sz="1200" dirty="0" smtClean="0"/>
              <a:t>Calidad/acreditación</a:t>
            </a:r>
            <a:endParaRPr lang="es-MX" sz="1200" dirty="0"/>
          </a:p>
          <a:p>
            <a:pPr marL="265113" lvl="1">
              <a:buFont typeface="Arial" pitchFamily="34" charset="0"/>
              <a:buChar char="•"/>
            </a:pPr>
            <a:r>
              <a:rPr lang="es-MX" sz="1200" dirty="0" smtClean="0"/>
              <a:t>Responsables y/o </a:t>
            </a:r>
            <a:r>
              <a:rPr lang="es-MX" sz="1200" dirty="0"/>
              <a:t>grupos colegiados de trabajo</a:t>
            </a:r>
            <a:r>
              <a:rPr lang="es-MX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 Toma </a:t>
            </a:r>
            <a:r>
              <a:rPr lang="es-MX" sz="1200" dirty="0"/>
              <a:t>de decisiones de Alta dirección (Autoridades colegiadas </a:t>
            </a:r>
            <a:r>
              <a:rPr lang="es-MX" sz="1200" dirty="0" smtClean="0"/>
              <a:t>y/o </a:t>
            </a:r>
            <a:r>
              <a:rPr lang="es-MX" sz="1200" dirty="0"/>
              <a:t>unipersonales</a:t>
            </a:r>
            <a:r>
              <a:rPr lang="es-MX" sz="1200" dirty="0" smtClean="0"/>
              <a:t>)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524471" y="3555067"/>
            <a:ext cx="2159791" cy="800219"/>
          </a:xfrm>
          <a:prstGeom prst="rightArrowCallout">
            <a:avLst>
              <a:gd name="adj1" fmla="val 26586"/>
              <a:gd name="adj2" fmla="val 38137"/>
              <a:gd name="adj3" fmla="val 42188"/>
              <a:gd name="adj4" fmla="val 64977"/>
            </a:avLst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/>
              <a:t>ALUMNOS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S" sz="1600" dirty="0" smtClean="0"/>
              <a:t>Difusión</a:t>
            </a:r>
            <a:endParaRPr lang="es-ES" sz="16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S" sz="1600" dirty="0" smtClean="0"/>
              <a:t>Selección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1808" y="3174313"/>
            <a:ext cx="2198587" cy="1039356"/>
          </a:xfrm>
          <a:prstGeom prst="rightArrow">
            <a:avLst/>
          </a:prstGeom>
          <a:solidFill>
            <a:schemeClr val="accent5">
              <a:alpha val="3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SOCIAL</a:t>
            </a:r>
          </a:p>
        </p:txBody>
      </p:sp>
      <p:sp>
        <p:nvSpPr>
          <p:cNvPr id="8" name="Flecha izquierda y derecha 7"/>
          <p:cNvSpPr/>
          <p:nvPr/>
        </p:nvSpPr>
        <p:spPr>
          <a:xfrm>
            <a:off x="4426856" y="1019675"/>
            <a:ext cx="803169" cy="3266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b="1" dirty="0" smtClean="0"/>
              <a:t>RESULTADO</a:t>
            </a:r>
            <a:endParaRPr lang="es-MX" sz="600" b="1" dirty="0"/>
          </a:p>
        </p:txBody>
      </p:sp>
    </p:spTree>
    <p:extLst>
      <p:ext uri="{BB962C8B-B14F-4D97-AF65-F5344CB8AC3E}">
        <p14:creationId xmlns:p14="http://schemas.microsoft.com/office/powerpoint/2010/main" val="2400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72136 0.0067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73477 0.0101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73594 -0.0004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1" grpId="0" animBg="1"/>
      <p:bldP spid="10" grpId="0" animBg="1"/>
      <p:bldP spid="35" grpId="0" animBg="1"/>
      <p:bldP spid="37" grpId="0" animBg="1"/>
      <p:bldP spid="40" grpId="0" animBg="1"/>
      <p:bldP spid="43" grpId="0" animBg="1"/>
      <p:bldP spid="46" grpId="0" animBg="1"/>
      <p:bldP spid="48" grpId="0" animBg="1"/>
      <p:bldP spid="45" grpId="0" animBg="1"/>
      <p:bldP spid="4" grpId="0" animBg="1"/>
      <p:bldP spid="4" grpId="1" animBg="1"/>
      <p:bldP spid="25" grpId="0" animBg="1"/>
      <p:bldP spid="25" grpId="1" animBg="1"/>
      <p:bldP spid="15" grpId="0" animBg="1"/>
      <p:bldP spid="3" grpId="0" animBg="1"/>
      <p:bldP spid="14" grpId="0" animBg="1"/>
      <p:bldP spid="16" grpId="0" animBg="1"/>
      <p:bldP spid="13" grpId="0" animBg="1"/>
      <p:bldP spid="24" grpId="0" animBg="1"/>
      <p:bldP spid="24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es-MX" dirty="0" smtClean="0">
                <a:solidFill>
                  <a:schemeClr val="tx2"/>
                </a:solidFill>
              </a:rPr>
              <a:t>SISTEMA DE GESTIÓN INTEGRADO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4946599"/>
              </p:ext>
            </p:extLst>
          </p:nvPr>
        </p:nvGraphicFramePr>
        <p:xfrm>
          <a:off x="3426865" y="992722"/>
          <a:ext cx="8288470" cy="562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 rot="20675457">
            <a:off x="828898" y="2929262"/>
            <a:ext cx="105777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_tradnl" sz="3600" b="1" dirty="0" smtClean="0">
                <a:ln/>
                <a:solidFill>
                  <a:schemeClr val="accent3"/>
                </a:solidFill>
              </a:rPr>
              <a:t>MANTENER LOS RECONOCIMIENTOS DE CALIDAD </a:t>
            </a:r>
          </a:p>
          <a:p>
            <a:pPr algn="ctr"/>
            <a:r>
              <a:rPr lang="es-ES_tradnl" sz="3600" b="1" dirty="0" smtClean="0">
                <a:ln/>
                <a:solidFill>
                  <a:schemeClr val="accent3"/>
                </a:solidFill>
              </a:rPr>
              <a:t>ES RESPONSABILIDAD DE TODOS </a:t>
            </a:r>
          </a:p>
          <a:p>
            <a:pPr algn="ctr"/>
            <a:r>
              <a:rPr lang="es-ES_tradnl" sz="3600" b="1" dirty="0" smtClean="0">
                <a:ln/>
                <a:solidFill>
                  <a:schemeClr val="accent3"/>
                </a:solidFill>
              </a:rPr>
              <a:t>(DAC´S Y UA´S)</a:t>
            </a:r>
            <a:endParaRPr lang="es-ES_tradnl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0072644" y="2255093"/>
            <a:ext cx="2119356" cy="2438528"/>
            <a:chOff x="8896239" y="2326213"/>
            <a:chExt cx="2119356" cy="217510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587"/>
            <a:stretch/>
          </p:blipFill>
          <p:spPr>
            <a:xfrm>
              <a:off x="8896239" y="2326213"/>
              <a:ext cx="2119356" cy="217510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adroTexto 9"/>
            <p:cNvSpPr txBox="1"/>
            <p:nvPr/>
          </p:nvSpPr>
          <p:spPr>
            <a:xfrm>
              <a:off x="8952675" y="2971942"/>
              <a:ext cx="2008261" cy="12902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88.44 </a:t>
              </a:r>
              <a:r>
                <a:rPr lang="es-MX" sz="1600" dirty="0"/>
                <a:t>% </a:t>
              </a:r>
              <a:r>
                <a:rPr lang="es-MX" sz="1400" dirty="0"/>
                <a:t>DE MATRÍCULA CON RECONOCIMIENTO DE </a:t>
              </a:r>
              <a:r>
                <a:rPr lang="es-MX" sz="1400" dirty="0" smtClean="0"/>
                <a:t>CALIDAD</a:t>
              </a:r>
              <a:endParaRPr lang="es-MX" sz="1600" dirty="0"/>
            </a:p>
            <a:p>
              <a:r>
                <a:rPr lang="es-MX" sz="1600" dirty="0" smtClean="0"/>
                <a:t>79.66% </a:t>
              </a:r>
              <a:r>
                <a:rPr lang="es-MX" sz="1400" dirty="0"/>
                <a:t>DE PE CON RECONOCIMIENTO DE </a:t>
              </a:r>
              <a:r>
                <a:rPr lang="es-MX" sz="1400" dirty="0" smtClean="0"/>
                <a:t>CALIDAD</a:t>
              </a:r>
              <a:endParaRPr lang="es-MX" sz="1400" dirty="0"/>
            </a:p>
          </p:txBody>
        </p:sp>
      </p:grp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1869562" y="1932333"/>
          <a:ext cx="8121761" cy="428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33600" y="287338"/>
            <a:ext cx="5910943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>
                <a:solidFill>
                  <a:schemeClr val="accent3">
                    <a:lumMod val="75000"/>
                  </a:schemeClr>
                </a:solidFill>
              </a:rPr>
              <a:t>ANTECEDENTES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700044" y="879367"/>
            <a:ext cx="9372600" cy="10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EN LA </a:t>
            </a:r>
            <a:r>
              <a:rPr lang="es-MX" dirty="0" err="1" smtClean="0">
                <a:solidFill>
                  <a:schemeClr val="accent3">
                    <a:lumMod val="75000"/>
                  </a:schemeClr>
                </a:solidFill>
              </a:rPr>
              <a:t>UNACH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536575" indent="-269875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Las primeras evaluaciones a PE se realizaron en 1996 (</a:t>
            </a:r>
            <a:r>
              <a:rPr lang="es-MX" dirty="0" err="1" smtClean="0">
                <a:solidFill>
                  <a:schemeClr val="accent3">
                    <a:lumMod val="75000"/>
                  </a:schemeClr>
                </a:solidFill>
              </a:rPr>
              <a:t>CIEES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), 2005 (</a:t>
            </a:r>
            <a:r>
              <a:rPr lang="es-MX" dirty="0" err="1" smtClean="0">
                <a:solidFill>
                  <a:schemeClr val="accent3">
                    <a:lumMod val="75000"/>
                  </a:schemeClr>
                </a:solidFill>
              </a:rPr>
              <a:t>COPAES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4866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/>
        </p:nvGrpSpPr>
        <p:grpSpPr>
          <a:xfrm>
            <a:off x="400910" y="856293"/>
            <a:ext cx="9795356" cy="1582950"/>
            <a:chOff x="382767" y="1182864"/>
            <a:chExt cx="9795356" cy="1582950"/>
          </a:xfrm>
        </p:grpSpPr>
        <p:sp>
          <p:nvSpPr>
            <p:cNvPr id="2" name="Flecha derecha 1"/>
            <p:cNvSpPr/>
            <p:nvPr/>
          </p:nvSpPr>
          <p:spPr>
            <a:xfrm>
              <a:off x="382767" y="1182864"/>
              <a:ext cx="9795356" cy="15829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707640" y="1640409"/>
              <a:ext cx="8546731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PLAN DE DESARROLLO INSTITUCIONAL 2030</a:t>
              </a:r>
              <a:endParaRPr lang="es-ES_tradnl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396719" y="2235319"/>
            <a:ext cx="8875795" cy="1582950"/>
            <a:chOff x="378576" y="2870319"/>
            <a:chExt cx="9795356" cy="1582950"/>
          </a:xfrm>
        </p:grpSpPr>
        <p:sp>
          <p:nvSpPr>
            <p:cNvPr id="5" name="Flecha derecha 4"/>
            <p:cNvSpPr/>
            <p:nvPr/>
          </p:nvSpPr>
          <p:spPr>
            <a:xfrm>
              <a:off x="378576" y="2870319"/>
              <a:ext cx="9795356" cy="158295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51671" y="3346007"/>
              <a:ext cx="8850300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PLAN INDICATIVO DE DESARROLLO DE LA UA</a:t>
              </a:r>
              <a:endParaRPr lang="es-ES_tradnl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190652" y="4974728"/>
            <a:ext cx="2367492" cy="1828851"/>
            <a:chOff x="190652" y="4249008"/>
            <a:chExt cx="2367492" cy="1828851"/>
          </a:xfrm>
        </p:grpSpPr>
        <p:sp>
          <p:nvSpPr>
            <p:cNvPr id="7" name="Flecha derecha 6"/>
            <p:cNvSpPr/>
            <p:nvPr/>
          </p:nvSpPr>
          <p:spPr>
            <a:xfrm>
              <a:off x="419054" y="4249008"/>
              <a:ext cx="2139090" cy="18288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90652" y="4670268"/>
              <a:ext cx="21679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_tradnl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PLAN OPERATIVO ANUAL</a:t>
              </a:r>
              <a:endParaRPr lang="es-ES_tradnl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2665339" y="5029149"/>
            <a:ext cx="2367492" cy="1828851"/>
            <a:chOff x="2610910" y="4346980"/>
            <a:chExt cx="2367492" cy="1828851"/>
          </a:xfrm>
        </p:grpSpPr>
        <p:sp>
          <p:nvSpPr>
            <p:cNvPr id="9" name="Flecha derecha 8"/>
            <p:cNvSpPr/>
            <p:nvPr/>
          </p:nvSpPr>
          <p:spPr>
            <a:xfrm>
              <a:off x="2839312" y="4346980"/>
              <a:ext cx="2139090" cy="18288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610910" y="4768240"/>
              <a:ext cx="21679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_tradnl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PLAN OPERATIVO ANUAL</a:t>
              </a:r>
              <a:endParaRPr lang="es-ES_tradnl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169051" y="5029149"/>
            <a:ext cx="2367492" cy="1828851"/>
            <a:chOff x="4933194" y="4328837"/>
            <a:chExt cx="2367492" cy="1828851"/>
          </a:xfrm>
        </p:grpSpPr>
        <p:sp>
          <p:nvSpPr>
            <p:cNvPr id="11" name="Flecha derecha 10"/>
            <p:cNvSpPr/>
            <p:nvPr/>
          </p:nvSpPr>
          <p:spPr>
            <a:xfrm>
              <a:off x="5161596" y="4328837"/>
              <a:ext cx="2139090" cy="18288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933194" y="4750097"/>
              <a:ext cx="21679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_tradnl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PLAN OPERATIVO ANUAL</a:t>
              </a:r>
              <a:endParaRPr lang="es-ES_tradnl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7672766" y="5029149"/>
            <a:ext cx="2367492" cy="1828851"/>
            <a:chOff x="7400623" y="4328836"/>
            <a:chExt cx="2367492" cy="1828851"/>
          </a:xfrm>
        </p:grpSpPr>
        <p:sp>
          <p:nvSpPr>
            <p:cNvPr id="13" name="Flecha derecha 12"/>
            <p:cNvSpPr/>
            <p:nvPr/>
          </p:nvSpPr>
          <p:spPr>
            <a:xfrm>
              <a:off x="7629025" y="4328836"/>
              <a:ext cx="2139090" cy="18288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400623" y="4750096"/>
              <a:ext cx="21679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_tradnl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PLAN OPERATIVO ANUAL</a:t>
              </a:r>
              <a:endParaRPr lang="es-ES_tradnl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11576447" y="856293"/>
            <a:ext cx="615553" cy="53884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 smtClean="0"/>
              <a:t>PERFIL DE EGRESADO</a:t>
            </a:r>
            <a:endParaRPr lang="es-E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357424" y="732969"/>
            <a:ext cx="615553" cy="53884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 smtClean="0"/>
              <a:t>MISIÓN </a:t>
            </a:r>
            <a:endParaRPr lang="es-ES" sz="28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63826" y="740225"/>
            <a:ext cx="615553" cy="53884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/>
              <a:t>V</a:t>
            </a:r>
            <a:r>
              <a:rPr lang="es-ES" sz="2800" dirty="0" smtClean="0"/>
              <a:t>ISIÓN  2030</a:t>
            </a:r>
            <a:endParaRPr lang="es-ES" sz="2800" dirty="0"/>
          </a:p>
        </p:txBody>
      </p:sp>
      <p:grpSp>
        <p:nvGrpSpPr>
          <p:cNvPr id="24" name="Agrupar 23"/>
          <p:cNvGrpSpPr/>
          <p:nvPr/>
        </p:nvGrpSpPr>
        <p:grpSpPr>
          <a:xfrm>
            <a:off x="422121" y="3551977"/>
            <a:ext cx="3913954" cy="1582950"/>
            <a:chOff x="378576" y="2870319"/>
            <a:chExt cx="9795356" cy="1582950"/>
          </a:xfrm>
        </p:grpSpPr>
        <p:sp>
          <p:nvSpPr>
            <p:cNvPr id="25" name="Flecha derecha 24"/>
            <p:cNvSpPr/>
            <p:nvPr/>
          </p:nvSpPr>
          <p:spPr>
            <a:xfrm>
              <a:off x="378576" y="2870319"/>
              <a:ext cx="9795356" cy="15829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3011025" y="3273435"/>
              <a:ext cx="393159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PROYECTO </a:t>
              </a:r>
            </a:p>
            <a:p>
              <a:pPr algn="ctr"/>
              <a:r>
                <a:rPr lang="es-ES_tradnl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ACADÉMICO</a:t>
              </a:r>
              <a:endParaRPr lang="es-ES_tradnl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896700" y="3574259"/>
            <a:ext cx="3647141" cy="1582950"/>
            <a:chOff x="378576" y="2707032"/>
            <a:chExt cx="9795356" cy="1582950"/>
          </a:xfrm>
        </p:grpSpPr>
        <p:sp>
          <p:nvSpPr>
            <p:cNvPr id="28" name="Flecha derecha 27"/>
            <p:cNvSpPr/>
            <p:nvPr/>
          </p:nvSpPr>
          <p:spPr>
            <a:xfrm>
              <a:off x="378576" y="2707032"/>
              <a:ext cx="9795356" cy="15829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3011026" y="3082134"/>
              <a:ext cx="393158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PROYECTO </a:t>
              </a:r>
            </a:p>
            <a:p>
              <a:pPr algn="ctr"/>
              <a:r>
                <a:rPr lang="es-ES_tradnl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ACADÉMICO</a:t>
              </a:r>
              <a:endParaRPr lang="es-ES_tradnl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11194221" y="747481"/>
            <a:ext cx="615553" cy="53884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 smtClean="0"/>
              <a:t>PLAN DE ESTUDIOS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7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ACADÉMICO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738028" y="1907657"/>
            <a:ext cx="52284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REFORMA PARA</a:t>
            </a:r>
          </a:p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 EXCELENCIA</a:t>
            </a:r>
          </a:p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2018 - 2022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Programas para la Excelencia </a:t>
            </a:r>
            <a:r>
              <a:rPr lang="es-ES" dirty="0" err="1"/>
              <a:t>Académica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Fortalecimiento de la gobernanza </a:t>
            </a:r>
            <a:r>
              <a:rPr lang="es-ES" dirty="0" smtClean="0"/>
              <a:t>y </a:t>
            </a:r>
            <a:r>
              <a:rPr lang="es-ES" dirty="0"/>
              <a:t>la </a:t>
            </a:r>
            <a:r>
              <a:rPr lang="es-ES" dirty="0" err="1"/>
              <a:t>gestión</a:t>
            </a:r>
            <a:r>
              <a:rPr lang="es-ES" dirty="0"/>
              <a:t> </a:t>
            </a:r>
            <a:r>
              <a:rPr lang="es-ES" dirty="0" smtClean="0"/>
              <a:t>universitaria</a:t>
            </a: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Programa: Fortalecimiento </a:t>
            </a:r>
            <a:r>
              <a:rPr lang="es-ES" dirty="0"/>
              <a:t>de la identidad </a:t>
            </a:r>
            <a:r>
              <a:rPr lang="es-ES" dirty="0" smtClean="0"/>
              <a:t>universitaria.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Oferta educativa de </a:t>
            </a:r>
            <a:r>
              <a:rPr lang="es-ES" dirty="0" smtClean="0"/>
              <a:t>excelencia.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Excelencia en la docencia </a:t>
            </a:r>
            <a:r>
              <a:rPr lang="es-ES" dirty="0" smtClean="0"/>
              <a:t>universitaria.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</a:t>
            </a:r>
            <a:r>
              <a:rPr lang="es-ES" dirty="0" err="1"/>
              <a:t>Internacionalización</a:t>
            </a:r>
            <a:r>
              <a:rPr lang="es-ES" dirty="0"/>
              <a:t> </a:t>
            </a:r>
            <a:r>
              <a:rPr lang="es-ES" dirty="0" smtClean="0"/>
              <a:t>Solidaria.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Fortalecimiento de la </a:t>
            </a:r>
            <a:r>
              <a:rPr lang="es-ES" dirty="0" err="1"/>
              <a:t>investigación</a:t>
            </a:r>
            <a:r>
              <a:rPr lang="es-ES" dirty="0"/>
              <a:t>, </a:t>
            </a:r>
            <a:r>
              <a:rPr lang="es-ES" dirty="0" smtClean="0"/>
              <a:t>la </a:t>
            </a:r>
            <a:r>
              <a:rPr lang="es-ES" dirty="0"/>
              <a:t>capacidad y la productividad </a:t>
            </a:r>
            <a:r>
              <a:rPr lang="es-ES" dirty="0" err="1" smtClean="0"/>
              <a:t>académica</a:t>
            </a:r>
            <a:r>
              <a:rPr lang="es-E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</a:t>
            </a:r>
            <a:r>
              <a:rPr lang="es-ES" dirty="0" err="1"/>
              <a:t>Vinculación</a:t>
            </a:r>
            <a:r>
              <a:rPr lang="es-ES" dirty="0"/>
              <a:t>, </a:t>
            </a:r>
            <a:r>
              <a:rPr lang="es-ES" dirty="0" err="1"/>
              <a:t>difusión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 err="1"/>
              <a:t>extensión</a:t>
            </a:r>
            <a:r>
              <a:rPr lang="es-ES" dirty="0"/>
              <a:t> </a:t>
            </a:r>
            <a:r>
              <a:rPr lang="es-ES" dirty="0" smtClean="0"/>
              <a:t>universitaria.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Servicios universitarios de </a:t>
            </a:r>
            <a:r>
              <a:rPr lang="es-ES" dirty="0" smtClean="0"/>
              <a:t>excelencia.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Programa</a:t>
            </a:r>
            <a:r>
              <a:rPr lang="es-ES" dirty="0"/>
              <a:t>: Infraestructura </a:t>
            </a:r>
            <a:r>
              <a:rPr lang="es-ES" dirty="0" err="1"/>
              <a:t>física</a:t>
            </a:r>
            <a:r>
              <a:rPr lang="es-ES" dirty="0"/>
              <a:t> de </a:t>
            </a:r>
            <a:r>
              <a:rPr lang="es-ES" dirty="0" smtClean="0"/>
              <a:t>calidad.</a:t>
            </a:r>
          </a:p>
          <a:p>
            <a:r>
              <a:rPr lang="es-ES" dirty="0" smtClean="0"/>
              <a:t>Programa </a:t>
            </a:r>
            <a:r>
              <a:rPr lang="es-ES" dirty="0"/>
              <a:t>especial: </a:t>
            </a:r>
            <a:r>
              <a:rPr lang="es-ES" i="1" dirty="0"/>
              <a:t>Universidad que deja </a:t>
            </a:r>
            <a:r>
              <a:rPr lang="es-ES" i="1" dirty="0" smtClean="0"/>
              <a:t>Huella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4" name="Flecha izquierda 3"/>
          <p:cNvSpPr/>
          <p:nvPr/>
        </p:nvSpPr>
        <p:spPr>
          <a:xfrm>
            <a:off x="9911383" y="1809899"/>
            <a:ext cx="1096105" cy="556641"/>
          </a:xfrm>
          <a:prstGeom prst="lef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8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CICLO DE MEJORA CONTINUA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803057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0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69302" y="979013"/>
            <a:ext cx="89486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accent2">
                    <a:lumMod val="50000"/>
                  </a:schemeClr>
                </a:solidFill>
              </a:rPr>
              <a:t>CRITERIOS DE </a:t>
            </a:r>
            <a:r>
              <a:rPr lang="es-MX" sz="6600" b="1" dirty="0" err="1" smtClean="0">
                <a:solidFill>
                  <a:schemeClr val="accent2">
                    <a:lumMod val="50000"/>
                  </a:schemeClr>
                </a:solidFill>
              </a:rPr>
              <a:t>CIEES</a:t>
            </a:r>
            <a:r>
              <a:rPr lang="es-MX" sz="6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MX" sz="6600" b="1" dirty="0" err="1" smtClean="0">
                <a:solidFill>
                  <a:schemeClr val="accent2">
                    <a:lumMod val="50000"/>
                  </a:schemeClr>
                </a:solidFill>
              </a:rPr>
              <a:t>COPAES</a:t>
            </a:r>
            <a:r>
              <a:rPr lang="es-MX" sz="6600" b="1" dirty="0" smtClean="0">
                <a:solidFill>
                  <a:schemeClr val="accent2">
                    <a:lumMod val="50000"/>
                  </a:schemeClr>
                </a:solidFill>
              </a:rPr>
              <a:t> Y ORGANISMOS DE CERTIFICACIÓN, A CONSIDERAR</a:t>
            </a:r>
            <a:endParaRPr lang="es-MX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CATEGORÍAS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1" name="Llamada de flecha hacia abajo 10"/>
          <p:cNvSpPr/>
          <p:nvPr/>
        </p:nvSpPr>
        <p:spPr>
          <a:xfrm>
            <a:off x="677334" y="2054183"/>
            <a:ext cx="1858782" cy="11242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1.2 Condiciones generales de operación</a:t>
            </a:r>
            <a:endParaRPr lang="es-MX" sz="1400" dirty="0"/>
          </a:p>
        </p:txBody>
      </p:sp>
      <p:sp>
        <p:nvSpPr>
          <p:cNvPr id="12" name="Llamada de flecha hacia abajo 11"/>
          <p:cNvSpPr/>
          <p:nvPr/>
        </p:nvSpPr>
        <p:spPr>
          <a:xfrm>
            <a:off x="3225549" y="2058553"/>
            <a:ext cx="1858782" cy="11242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2.4 Actividades para la formación integral</a:t>
            </a:r>
            <a:endParaRPr lang="es-MX" sz="1400" dirty="0"/>
          </a:p>
        </p:txBody>
      </p:sp>
      <p:sp>
        <p:nvSpPr>
          <p:cNvPr id="13" name="Llamada de flecha hacia abajo 12"/>
          <p:cNvSpPr/>
          <p:nvPr/>
        </p:nvSpPr>
        <p:spPr>
          <a:xfrm>
            <a:off x="5656350" y="2058553"/>
            <a:ext cx="1858782" cy="11242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3.5 Proceso de ingreso al programa</a:t>
            </a:r>
            <a:endParaRPr lang="es-MX" sz="1400" dirty="0"/>
          </a:p>
        </p:txBody>
      </p:sp>
      <p:sp>
        <p:nvSpPr>
          <p:cNvPr id="14" name="Llamada de flecha hacia abajo 13"/>
          <p:cNvSpPr/>
          <p:nvPr/>
        </p:nvSpPr>
        <p:spPr>
          <a:xfrm>
            <a:off x="8311953" y="2054183"/>
            <a:ext cx="1858782" cy="11242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3.6 Trayectoria escolar</a:t>
            </a:r>
            <a:endParaRPr lang="es-MX" sz="1400" dirty="0"/>
          </a:p>
        </p:txBody>
      </p:sp>
      <p:sp>
        <p:nvSpPr>
          <p:cNvPr id="16" name="Llamada de flecha hacia arriba 15"/>
          <p:cNvSpPr/>
          <p:nvPr/>
        </p:nvSpPr>
        <p:spPr>
          <a:xfrm>
            <a:off x="1436601" y="4781589"/>
            <a:ext cx="1828799" cy="12741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3.7 Egreso del programa</a:t>
            </a:r>
            <a:endParaRPr lang="es-MX" sz="1400" dirty="0"/>
          </a:p>
        </p:txBody>
      </p:sp>
      <p:sp>
        <p:nvSpPr>
          <p:cNvPr id="18" name="Llamada de flecha hacia arriba 17"/>
          <p:cNvSpPr/>
          <p:nvPr/>
        </p:nvSpPr>
        <p:spPr>
          <a:xfrm>
            <a:off x="4511760" y="4781589"/>
            <a:ext cx="1828799" cy="12741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4.11 Infraestructura física</a:t>
            </a:r>
            <a:endParaRPr lang="es-MX" sz="1400" dirty="0"/>
          </a:p>
        </p:txBody>
      </p:sp>
      <p:sp>
        <p:nvSpPr>
          <p:cNvPr id="19" name="Llamada de flecha hacia arriba 18"/>
          <p:cNvSpPr/>
          <p:nvPr/>
        </p:nvSpPr>
        <p:spPr>
          <a:xfrm>
            <a:off x="7515132" y="4783706"/>
            <a:ext cx="1828799" cy="12741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4.12 Servicios de apoyo</a:t>
            </a:r>
            <a:endParaRPr lang="es-MX" sz="14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62739" y="3567654"/>
            <a:ext cx="1953844" cy="834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1.1 Propósito del </a:t>
            </a:r>
            <a:r>
              <a:rPr lang="es-ES" dirty="0" smtClean="0"/>
              <a:t>programa</a:t>
            </a:r>
            <a:endParaRPr lang="es-MX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2288478" y="3567654"/>
            <a:ext cx="1953844" cy="834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2.3 Modelo educativo y plan de estudios</a:t>
            </a:r>
            <a:endParaRPr lang="es-MX" sz="16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4511760" y="3560961"/>
            <a:ext cx="2041119" cy="834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3.8 Resultado de los estudiantes</a:t>
            </a:r>
            <a:endParaRPr lang="es-MX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6822317" y="3573382"/>
            <a:ext cx="2041119" cy="834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4.9 Personal académico</a:t>
            </a:r>
            <a:endParaRPr lang="es-MX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9132874" y="3617016"/>
            <a:ext cx="2041119" cy="834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4.10 Infraestructura académica</a:t>
            </a:r>
            <a:endParaRPr lang="es-MX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10153433" y="6398208"/>
            <a:ext cx="1808793" cy="4197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Categorías básicas</a:t>
            </a:r>
            <a:endParaRPr lang="es-MX" sz="1400" dirty="0"/>
          </a:p>
        </p:txBody>
      </p:sp>
      <p:sp>
        <p:nvSpPr>
          <p:cNvPr id="22" name="21 Elipse"/>
          <p:cNvSpPr/>
          <p:nvPr/>
        </p:nvSpPr>
        <p:spPr>
          <a:xfrm>
            <a:off x="6555425" y="3026536"/>
            <a:ext cx="4847891" cy="2099256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3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852" y="4171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MX" sz="3300" b="1" dirty="0"/>
              <a:t>10 CATEGORÍAS O FACTORES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580688" y="2136448"/>
            <a:ext cx="1496957" cy="1692759"/>
            <a:chOff x="1985611" y="2440107"/>
            <a:chExt cx="1522318" cy="1613658"/>
          </a:xfrm>
        </p:grpSpPr>
        <p:sp>
          <p:nvSpPr>
            <p:cNvPr id="5" name="Rectángulo redondeado 4"/>
            <p:cNvSpPr/>
            <p:nvPr/>
          </p:nvSpPr>
          <p:spPr>
            <a:xfrm>
              <a:off x="1985611" y="2440107"/>
              <a:ext cx="1522318" cy="104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a libre 5"/>
            <p:cNvSpPr/>
            <p:nvPr/>
          </p:nvSpPr>
          <p:spPr>
            <a:xfrm>
              <a:off x="1985611" y="3488985"/>
              <a:ext cx="1522318" cy="564780"/>
            </a:xfrm>
            <a:custGeom>
              <a:avLst/>
              <a:gdLst>
                <a:gd name="connsiteX0" fmla="*/ 0 w 1522318"/>
                <a:gd name="connsiteY0" fmla="*/ 0 h 564780"/>
                <a:gd name="connsiteX1" fmla="*/ 1522318 w 1522318"/>
                <a:gd name="connsiteY1" fmla="*/ 0 h 564780"/>
                <a:gd name="connsiteX2" fmla="*/ 1522318 w 1522318"/>
                <a:gd name="connsiteY2" fmla="*/ 564780 h 564780"/>
                <a:gd name="connsiteX3" fmla="*/ 0 w 1522318"/>
                <a:gd name="connsiteY3" fmla="*/ 564780 h 564780"/>
                <a:gd name="connsiteX4" fmla="*/ 0 w 1522318"/>
                <a:gd name="connsiteY4" fmla="*/ 0 h 5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318" h="564780">
                  <a:moveTo>
                    <a:pt x="0" y="0"/>
                  </a:moveTo>
                  <a:lnTo>
                    <a:pt x="1522318" y="0"/>
                  </a:lnTo>
                  <a:lnTo>
                    <a:pt x="1522318" y="564780"/>
                  </a:lnTo>
                  <a:lnTo>
                    <a:pt x="0" y="5647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hlinkClick r:id="" action="ppaction://noaction"/>
                </a:rPr>
                <a:t>Personal académico</a:t>
              </a:r>
              <a:endParaRPr lang="es-MX" sz="900" dirty="0"/>
            </a:p>
          </p:txBody>
        </p:sp>
        <p:pic>
          <p:nvPicPr>
            <p:cNvPr id="1026" name="Picture 2" descr="C:\Program Files (x86)\Microsoft Office\MEDIA\CAGCAT10\j0301252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790" y="2606426"/>
              <a:ext cx="914857" cy="78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o 22"/>
          <p:cNvGrpSpPr/>
          <p:nvPr/>
        </p:nvGrpSpPr>
        <p:grpSpPr>
          <a:xfrm>
            <a:off x="6902378" y="2097444"/>
            <a:ext cx="1523392" cy="1731763"/>
            <a:chOff x="5307956" y="2402925"/>
            <a:chExt cx="1549202" cy="1650840"/>
          </a:xfrm>
        </p:grpSpPr>
        <p:sp>
          <p:nvSpPr>
            <p:cNvPr id="9" name="Rectángulo redondeado 8"/>
            <p:cNvSpPr/>
            <p:nvPr/>
          </p:nvSpPr>
          <p:spPr>
            <a:xfrm>
              <a:off x="5307956" y="2402925"/>
              <a:ext cx="1522318" cy="104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5334840" y="3488985"/>
              <a:ext cx="1522318" cy="564780"/>
            </a:xfrm>
            <a:custGeom>
              <a:avLst/>
              <a:gdLst>
                <a:gd name="connsiteX0" fmla="*/ 0 w 1522318"/>
                <a:gd name="connsiteY0" fmla="*/ 0 h 564780"/>
                <a:gd name="connsiteX1" fmla="*/ 1522318 w 1522318"/>
                <a:gd name="connsiteY1" fmla="*/ 0 h 564780"/>
                <a:gd name="connsiteX2" fmla="*/ 1522318 w 1522318"/>
                <a:gd name="connsiteY2" fmla="*/ 564780 h 564780"/>
                <a:gd name="connsiteX3" fmla="*/ 0 w 1522318"/>
                <a:gd name="connsiteY3" fmla="*/ 564780 h 564780"/>
                <a:gd name="connsiteX4" fmla="*/ 0 w 1522318"/>
                <a:gd name="connsiteY4" fmla="*/ 0 h 5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318" h="564780">
                  <a:moveTo>
                    <a:pt x="0" y="0"/>
                  </a:moveTo>
                  <a:lnTo>
                    <a:pt x="1522318" y="0"/>
                  </a:lnTo>
                  <a:lnTo>
                    <a:pt x="1522318" y="564780"/>
                  </a:lnTo>
                  <a:lnTo>
                    <a:pt x="0" y="5647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74676" bIns="0" numCol="1" spcCol="1270" anchor="t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hlinkClick r:id="" action="ppaction://noaction"/>
                </a:rPr>
                <a:t>Plan de Estudios</a:t>
              </a:r>
              <a:endParaRPr lang="es-MX" sz="1050" dirty="0"/>
            </a:p>
          </p:txBody>
        </p:sp>
        <p:pic>
          <p:nvPicPr>
            <p:cNvPr id="1027" name="Picture 3" descr="C:\Users\Unach01\AppData\Local\Microsoft\Windows\INetCache\IE\QG723ZST\mi-curriculum-vitae-nuevas-y-creativas-tendencias[1]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425" y="2451643"/>
              <a:ext cx="946795" cy="81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o 21"/>
          <p:cNvGrpSpPr/>
          <p:nvPr/>
        </p:nvGrpSpPr>
        <p:grpSpPr>
          <a:xfrm>
            <a:off x="5255303" y="2035454"/>
            <a:ext cx="1496957" cy="1793755"/>
            <a:chOff x="3660226" y="2343831"/>
            <a:chExt cx="1522318" cy="1709934"/>
          </a:xfrm>
        </p:grpSpPr>
        <p:sp>
          <p:nvSpPr>
            <p:cNvPr id="7" name="Rectángulo redondeado 6"/>
            <p:cNvSpPr/>
            <p:nvPr/>
          </p:nvSpPr>
          <p:spPr>
            <a:xfrm>
              <a:off x="3660226" y="2440107"/>
              <a:ext cx="1522318" cy="104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3660226" y="3488985"/>
              <a:ext cx="1522318" cy="564780"/>
            </a:xfrm>
            <a:custGeom>
              <a:avLst/>
              <a:gdLst>
                <a:gd name="connsiteX0" fmla="*/ 0 w 1522318"/>
                <a:gd name="connsiteY0" fmla="*/ 0 h 564780"/>
                <a:gd name="connsiteX1" fmla="*/ 1522318 w 1522318"/>
                <a:gd name="connsiteY1" fmla="*/ 0 h 564780"/>
                <a:gd name="connsiteX2" fmla="*/ 1522318 w 1522318"/>
                <a:gd name="connsiteY2" fmla="*/ 564780 h 564780"/>
                <a:gd name="connsiteX3" fmla="*/ 0 w 1522318"/>
                <a:gd name="connsiteY3" fmla="*/ 564780 h 564780"/>
                <a:gd name="connsiteX4" fmla="*/ 0 w 1522318"/>
                <a:gd name="connsiteY4" fmla="*/ 0 h 5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318" h="564780">
                  <a:moveTo>
                    <a:pt x="0" y="0"/>
                  </a:moveTo>
                  <a:lnTo>
                    <a:pt x="1522318" y="0"/>
                  </a:lnTo>
                  <a:lnTo>
                    <a:pt x="1522318" y="564780"/>
                  </a:lnTo>
                  <a:lnTo>
                    <a:pt x="0" y="5647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74676" bIns="0" numCol="1" spcCol="1270" anchor="t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hlinkClick r:id="" action="ppaction://noaction"/>
                </a:rPr>
                <a:t>Estudiantes</a:t>
              </a:r>
              <a:endParaRPr lang="es-MX" sz="1050" dirty="0"/>
            </a:p>
          </p:txBody>
        </p:sp>
        <p:pic>
          <p:nvPicPr>
            <p:cNvPr id="1031" name="Picture 7" descr="C:\Users\Unach01\AppData\Local\Microsoft\Windows\INetCache\IE\A4JOON5W\estudiantes[1]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414" y="2343831"/>
              <a:ext cx="1170602" cy="107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upo 39"/>
          <p:cNvGrpSpPr/>
          <p:nvPr/>
        </p:nvGrpSpPr>
        <p:grpSpPr>
          <a:xfrm>
            <a:off x="8611582" y="3460866"/>
            <a:ext cx="1496957" cy="1692759"/>
            <a:chOff x="7016504" y="4205997"/>
            <a:chExt cx="1522318" cy="1613658"/>
          </a:xfrm>
        </p:grpSpPr>
        <p:sp>
          <p:nvSpPr>
            <p:cNvPr id="11" name="Rectángulo redondeado 10"/>
            <p:cNvSpPr/>
            <p:nvPr/>
          </p:nvSpPr>
          <p:spPr>
            <a:xfrm>
              <a:off x="7016504" y="4205997"/>
              <a:ext cx="1522318" cy="104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7016504" y="5254875"/>
              <a:ext cx="1522318" cy="564780"/>
            </a:xfrm>
            <a:custGeom>
              <a:avLst/>
              <a:gdLst>
                <a:gd name="connsiteX0" fmla="*/ 0 w 1522318"/>
                <a:gd name="connsiteY0" fmla="*/ 0 h 564780"/>
                <a:gd name="connsiteX1" fmla="*/ 1522318 w 1522318"/>
                <a:gd name="connsiteY1" fmla="*/ 0 h 564780"/>
                <a:gd name="connsiteX2" fmla="*/ 1522318 w 1522318"/>
                <a:gd name="connsiteY2" fmla="*/ 564780 h 564780"/>
                <a:gd name="connsiteX3" fmla="*/ 0 w 1522318"/>
                <a:gd name="connsiteY3" fmla="*/ 564780 h 564780"/>
                <a:gd name="connsiteX4" fmla="*/ 0 w 1522318"/>
                <a:gd name="connsiteY4" fmla="*/ 0 h 5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318" h="564780">
                  <a:moveTo>
                    <a:pt x="0" y="0"/>
                  </a:moveTo>
                  <a:lnTo>
                    <a:pt x="1522318" y="0"/>
                  </a:lnTo>
                  <a:lnTo>
                    <a:pt x="1522318" y="564780"/>
                  </a:lnTo>
                  <a:lnTo>
                    <a:pt x="0" y="5647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dirty="0">
                  <a:hlinkClick r:id="" action="ppaction://noaction"/>
                </a:rPr>
                <a:t>Infraestructura y equipamiento</a:t>
              </a:r>
              <a:endParaRPr lang="es-MX" sz="1100" dirty="0"/>
            </a:p>
          </p:txBody>
        </p:sp>
        <p:pic>
          <p:nvPicPr>
            <p:cNvPr id="1032" name="Picture 8" descr="C:\Program Files (x86)\Microsoft Office\MEDIA\CAGCAT10\j0305257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099" y="4339617"/>
              <a:ext cx="353190" cy="567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Unach01\AppData\Local\Microsoft\Windows\INetCache\IE\QG723ZST\220px-Ícono_Computadora_-_Internet[1]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DFF"/>
                </a:clrFrom>
                <a:clrTo>
                  <a:srgbClr val="FAFD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319" y="4513014"/>
              <a:ext cx="670560" cy="67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upo 40"/>
          <p:cNvGrpSpPr/>
          <p:nvPr/>
        </p:nvGrpSpPr>
        <p:grpSpPr>
          <a:xfrm>
            <a:off x="10308763" y="3381491"/>
            <a:ext cx="1496957" cy="1692758"/>
            <a:chOff x="8684069" y="4205998"/>
            <a:chExt cx="1522318" cy="1613657"/>
          </a:xfrm>
        </p:grpSpPr>
        <p:sp>
          <p:nvSpPr>
            <p:cNvPr id="24" name="Rectángulo redondeado 23"/>
            <p:cNvSpPr/>
            <p:nvPr/>
          </p:nvSpPr>
          <p:spPr>
            <a:xfrm>
              <a:off x="8684069" y="4205998"/>
              <a:ext cx="1522318" cy="104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a libre 24"/>
            <p:cNvSpPr/>
            <p:nvPr/>
          </p:nvSpPr>
          <p:spPr>
            <a:xfrm>
              <a:off x="8684069" y="5254875"/>
              <a:ext cx="1522318" cy="564780"/>
            </a:xfrm>
            <a:custGeom>
              <a:avLst/>
              <a:gdLst>
                <a:gd name="connsiteX0" fmla="*/ 0 w 1522318"/>
                <a:gd name="connsiteY0" fmla="*/ 0 h 564780"/>
                <a:gd name="connsiteX1" fmla="*/ 1522318 w 1522318"/>
                <a:gd name="connsiteY1" fmla="*/ 0 h 564780"/>
                <a:gd name="connsiteX2" fmla="*/ 1522318 w 1522318"/>
                <a:gd name="connsiteY2" fmla="*/ 564780 h 564780"/>
                <a:gd name="connsiteX3" fmla="*/ 0 w 1522318"/>
                <a:gd name="connsiteY3" fmla="*/ 564780 h 564780"/>
                <a:gd name="connsiteX4" fmla="*/ 0 w 1522318"/>
                <a:gd name="connsiteY4" fmla="*/ 0 h 5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318" h="564780">
                  <a:moveTo>
                    <a:pt x="0" y="0"/>
                  </a:moveTo>
                  <a:lnTo>
                    <a:pt x="1522318" y="0"/>
                  </a:lnTo>
                  <a:lnTo>
                    <a:pt x="1522318" y="564780"/>
                  </a:lnTo>
                  <a:lnTo>
                    <a:pt x="0" y="5647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hlinkClick r:id="" action="ppaction://noaction"/>
                </a:rPr>
                <a:t>Gestión administrativa y financiamiento</a:t>
              </a:r>
              <a:endParaRPr lang="es-MX" sz="1050" dirty="0"/>
            </a:p>
          </p:txBody>
        </p:sp>
        <p:pic>
          <p:nvPicPr>
            <p:cNvPr id="1039" name="Picture 15" descr="C:\Users\Unach01\AppData\Local\Microsoft\Windows\INetCache\IE\A4JOON5W\finanzas[1]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046" y="4356144"/>
              <a:ext cx="1080120" cy="80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16 CuadroTexto"/>
          <p:cNvSpPr txBox="1"/>
          <p:nvPr/>
        </p:nvSpPr>
        <p:spPr>
          <a:xfrm>
            <a:off x="10928153" y="5436001"/>
            <a:ext cx="11447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COPAES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942012" y="3449013"/>
            <a:ext cx="1496957" cy="1692759"/>
            <a:chOff x="5346935" y="4190194"/>
            <a:chExt cx="1522318" cy="1613658"/>
          </a:xfrm>
        </p:grpSpPr>
        <p:sp>
          <p:nvSpPr>
            <p:cNvPr id="46" name="Rectángulo redondeado 45"/>
            <p:cNvSpPr/>
            <p:nvPr/>
          </p:nvSpPr>
          <p:spPr>
            <a:xfrm>
              <a:off x="5346935" y="4190194"/>
              <a:ext cx="1522318" cy="1048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Forma libre 46"/>
            <p:cNvSpPr/>
            <p:nvPr/>
          </p:nvSpPr>
          <p:spPr>
            <a:xfrm>
              <a:off x="5346935" y="5239072"/>
              <a:ext cx="1522318" cy="564780"/>
            </a:xfrm>
            <a:custGeom>
              <a:avLst/>
              <a:gdLst>
                <a:gd name="connsiteX0" fmla="*/ 0 w 1522318"/>
                <a:gd name="connsiteY0" fmla="*/ 0 h 564780"/>
                <a:gd name="connsiteX1" fmla="*/ 1522318 w 1522318"/>
                <a:gd name="connsiteY1" fmla="*/ 0 h 564780"/>
                <a:gd name="connsiteX2" fmla="*/ 1522318 w 1522318"/>
                <a:gd name="connsiteY2" fmla="*/ 564780 h 564780"/>
                <a:gd name="connsiteX3" fmla="*/ 0 w 1522318"/>
                <a:gd name="connsiteY3" fmla="*/ 564780 h 564780"/>
                <a:gd name="connsiteX4" fmla="*/ 0 w 1522318"/>
                <a:gd name="connsiteY4" fmla="*/ 0 h 5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318" h="564780">
                  <a:moveTo>
                    <a:pt x="0" y="0"/>
                  </a:moveTo>
                  <a:lnTo>
                    <a:pt x="1522318" y="0"/>
                  </a:lnTo>
                  <a:lnTo>
                    <a:pt x="1522318" y="564780"/>
                  </a:lnTo>
                  <a:lnTo>
                    <a:pt x="0" y="5647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hlinkClick r:id="" action="ppaction://noaction"/>
                </a:rPr>
                <a:t>Investigación</a:t>
              </a:r>
              <a:endParaRPr lang="es-MX" sz="900" dirty="0"/>
            </a:p>
          </p:txBody>
        </p:sp>
        <p:pic>
          <p:nvPicPr>
            <p:cNvPr id="48" name="Picture 13" descr="C:\Users\Unach01\AppData\Local\Microsoft\Windows\INetCache\IE\BVHBIE19\reuniones-960x350[1]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463" y="4531818"/>
              <a:ext cx="1140378" cy="41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8611582" y="2116222"/>
            <a:ext cx="1496957" cy="1692758"/>
            <a:chOff x="7016504" y="2413136"/>
            <a:chExt cx="1522318" cy="1613657"/>
          </a:xfrm>
        </p:grpSpPr>
        <p:grpSp>
          <p:nvGrpSpPr>
            <p:cNvPr id="1024" name="Grupo 1023"/>
            <p:cNvGrpSpPr/>
            <p:nvPr/>
          </p:nvGrpSpPr>
          <p:grpSpPr>
            <a:xfrm>
              <a:off x="7016504" y="2413136"/>
              <a:ext cx="1522318" cy="1613657"/>
              <a:chOff x="2136226" y="4205997"/>
              <a:chExt cx="1522318" cy="1613657"/>
            </a:xfrm>
          </p:grpSpPr>
          <p:sp>
            <p:nvSpPr>
              <p:cNvPr id="18" name="Rectángulo redondeado 17"/>
              <p:cNvSpPr/>
              <p:nvPr/>
            </p:nvSpPr>
            <p:spPr>
              <a:xfrm>
                <a:off x="2136226" y="4205997"/>
                <a:ext cx="1522318" cy="10488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orma libre 18"/>
              <p:cNvSpPr/>
              <p:nvPr/>
            </p:nvSpPr>
            <p:spPr>
              <a:xfrm>
                <a:off x="2136226" y="5254874"/>
                <a:ext cx="1522318" cy="564780"/>
              </a:xfrm>
              <a:custGeom>
                <a:avLst/>
                <a:gdLst>
                  <a:gd name="connsiteX0" fmla="*/ 0 w 1522318"/>
                  <a:gd name="connsiteY0" fmla="*/ 0 h 564780"/>
                  <a:gd name="connsiteX1" fmla="*/ 1522318 w 1522318"/>
                  <a:gd name="connsiteY1" fmla="*/ 0 h 564780"/>
                  <a:gd name="connsiteX2" fmla="*/ 1522318 w 1522318"/>
                  <a:gd name="connsiteY2" fmla="*/ 564780 h 564780"/>
                  <a:gd name="connsiteX3" fmla="*/ 0 w 1522318"/>
                  <a:gd name="connsiteY3" fmla="*/ 564780 h 564780"/>
                  <a:gd name="connsiteX4" fmla="*/ 0 w 1522318"/>
                  <a:gd name="connsiteY4" fmla="*/ 0 h 56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318" h="564780">
                    <a:moveTo>
                      <a:pt x="0" y="0"/>
                    </a:moveTo>
                    <a:lnTo>
                      <a:pt x="1522318" y="0"/>
                    </a:lnTo>
                    <a:lnTo>
                      <a:pt x="1522318" y="564780"/>
                    </a:lnTo>
                    <a:lnTo>
                      <a:pt x="0" y="5647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64008" bIns="0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00" dirty="0">
                    <a:hlinkClick r:id="" action="ppaction://noaction"/>
                  </a:rPr>
                  <a:t>Evaluación del Aprendizaje</a:t>
                </a:r>
                <a:endParaRPr lang="es-MX" sz="900" dirty="0"/>
              </a:p>
            </p:txBody>
          </p:sp>
        </p:grp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911" y="2504182"/>
              <a:ext cx="951503" cy="903559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10279147" y="2136448"/>
            <a:ext cx="1496957" cy="1692759"/>
            <a:chOff x="8684069" y="2440107"/>
            <a:chExt cx="1522318" cy="1613658"/>
          </a:xfrm>
        </p:grpSpPr>
        <p:grpSp>
          <p:nvGrpSpPr>
            <p:cNvPr id="30" name="Grupo 29"/>
            <p:cNvGrpSpPr/>
            <p:nvPr/>
          </p:nvGrpSpPr>
          <p:grpSpPr>
            <a:xfrm>
              <a:off x="8684069" y="2440107"/>
              <a:ext cx="1522318" cy="1613658"/>
              <a:chOff x="7160069" y="2440107"/>
              <a:chExt cx="1522318" cy="1613658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7160069" y="2440107"/>
                <a:ext cx="1522318" cy="10488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orma libre 13"/>
              <p:cNvSpPr/>
              <p:nvPr/>
            </p:nvSpPr>
            <p:spPr>
              <a:xfrm>
                <a:off x="7160069" y="3488985"/>
                <a:ext cx="1522318" cy="564780"/>
              </a:xfrm>
              <a:custGeom>
                <a:avLst/>
                <a:gdLst>
                  <a:gd name="connsiteX0" fmla="*/ 0 w 1522318"/>
                  <a:gd name="connsiteY0" fmla="*/ 0 h 564780"/>
                  <a:gd name="connsiteX1" fmla="*/ 1522318 w 1522318"/>
                  <a:gd name="connsiteY1" fmla="*/ 0 h 564780"/>
                  <a:gd name="connsiteX2" fmla="*/ 1522318 w 1522318"/>
                  <a:gd name="connsiteY2" fmla="*/ 564780 h 564780"/>
                  <a:gd name="connsiteX3" fmla="*/ 0 w 1522318"/>
                  <a:gd name="connsiteY3" fmla="*/ 564780 h 564780"/>
                  <a:gd name="connsiteX4" fmla="*/ 0 w 1522318"/>
                  <a:gd name="connsiteY4" fmla="*/ 0 h 56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318" h="564780">
                    <a:moveTo>
                      <a:pt x="0" y="0"/>
                    </a:moveTo>
                    <a:lnTo>
                      <a:pt x="1522318" y="0"/>
                    </a:lnTo>
                    <a:lnTo>
                      <a:pt x="1522318" y="564780"/>
                    </a:lnTo>
                    <a:lnTo>
                      <a:pt x="0" y="5647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64008" bIns="0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00" dirty="0">
                    <a:hlinkClick r:id="" action="ppaction://noaction"/>
                  </a:rPr>
                  <a:t>Formación Integral</a:t>
                </a:r>
                <a:endParaRPr lang="es-MX" sz="900" dirty="0"/>
              </a:p>
            </p:txBody>
          </p:sp>
        </p:grpSp>
        <p:pic>
          <p:nvPicPr>
            <p:cNvPr id="52" name="Picture 11" descr="C:\Users\Unach01\AppData\Local\Microsoft\Windows\INetCache\IE\BVHBIE19\510104_ONMHPBQQAQTDWVY[1]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5300" y="2531289"/>
              <a:ext cx="1110275" cy="83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3580688" y="3460869"/>
            <a:ext cx="1496957" cy="1692758"/>
            <a:chOff x="1985611" y="4205998"/>
            <a:chExt cx="1522318" cy="1613657"/>
          </a:xfrm>
        </p:grpSpPr>
        <p:grpSp>
          <p:nvGrpSpPr>
            <p:cNvPr id="31" name="Grupo 30"/>
            <p:cNvGrpSpPr/>
            <p:nvPr/>
          </p:nvGrpSpPr>
          <p:grpSpPr>
            <a:xfrm>
              <a:off x="1985611" y="4205998"/>
              <a:ext cx="1522318" cy="1613657"/>
              <a:chOff x="461611" y="4205997"/>
              <a:chExt cx="1522318" cy="1613657"/>
            </a:xfrm>
          </p:grpSpPr>
          <p:sp>
            <p:nvSpPr>
              <p:cNvPr id="15" name="Rectángulo redondeado 14"/>
              <p:cNvSpPr/>
              <p:nvPr/>
            </p:nvSpPr>
            <p:spPr>
              <a:xfrm>
                <a:off x="461611" y="4205997"/>
                <a:ext cx="1522318" cy="10488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orma libre 15"/>
              <p:cNvSpPr/>
              <p:nvPr/>
            </p:nvSpPr>
            <p:spPr>
              <a:xfrm>
                <a:off x="461611" y="5254874"/>
                <a:ext cx="1522318" cy="564780"/>
              </a:xfrm>
              <a:custGeom>
                <a:avLst/>
                <a:gdLst>
                  <a:gd name="connsiteX0" fmla="*/ 0 w 1522318"/>
                  <a:gd name="connsiteY0" fmla="*/ 0 h 564780"/>
                  <a:gd name="connsiteX1" fmla="*/ 1522318 w 1522318"/>
                  <a:gd name="connsiteY1" fmla="*/ 0 h 564780"/>
                  <a:gd name="connsiteX2" fmla="*/ 1522318 w 1522318"/>
                  <a:gd name="connsiteY2" fmla="*/ 564780 h 564780"/>
                  <a:gd name="connsiteX3" fmla="*/ 0 w 1522318"/>
                  <a:gd name="connsiteY3" fmla="*/ 564780 h 564780"/>
                  <a:gd name="connsiteX4" fmla="*/ 0 w 1522318"/>
                  <a:gd name="connsiteY4" fmla="*/ 0 h 56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318" h="564780">
                    <a:moveTo>
                      <a:pt x="0" y="0"/>
                    </a:moveTo>
                    <a:lnTo>
                      <a:pt x="1522318" y="0"/>
                    </a:lnTo>
                    <a:lnTo>
                      <a:pt x="1522318" y="564780"/>
                    </a:lnTo>
                    <a:lnTo>
                      <a:pt x="0" y="5647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74676" bIns="0" numCol="1" spcCol="1270" anchor="t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dirty="0">
                    <a:hlinkClick r:id="" action="ppaction://noaction"/>
                  </a:rPr>
                  <a:t>Servicios de Apoyo para el aprendizaje</a:t>
                </a:r>
                <a:endParaRPr lang="es-MX" sz="1050" dirty="0"/>
              </a:p>
            </p:txBody>
          </p:sp>
        </p:grp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01" y="4356144"/>
              <a:ext cx="700814" cy="700814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>
            <a:off x="5254714" y="3442174"/>
            <a:ext cx="1520742" cy="1711451"/>
            <a:chOff x="3660226" y="4188178"/>
            <a:chExt cx="1546508" cy="1631477"/>
          </a:xfrm>
        </p:grpSpPr>
        <p:grpSp>
          <p:nvGrpSpPr>
            <p:cNvPr id="1025" name="Grupo 1024"/>
            <p:cNvGrpSpPr/>
            <p:nvPr/>
          </p:nvGrpSpPr>
          <p:grpSpPr>
            <a:xfrm>
              <a:off x="3660226" y="4188178"/>
              <a:ext cx="1546508" cy="1631477"/>
              <a:chOff x="3810840" y="4188177"/>
              <a:chExt cx="1546508" cy="1631477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3835030" y="4188177"/>
                <a:ext cx="1522318" cy="10488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Forma libre 20"/>
              <p:cNvSpPr/>
              <p:nvPr/>
            </p:nvSpPr>
            <p:spPr>
              <a:xfrm>
                <a:off x="3810840" y="5254874"/>
                <a:ext cx="1522318" cy="564780"/>
              </a:xfrm>
              <a:custGeom>
                <a:avLst/>
                <a:gdLst>
                  <a:gd name="connsiteX0" fmla="*/ 0 w 1522318"/>
                  <a:gd name="connsiteY0" fmla="*/ 0 h 564780"/>
                  <a:gd name="connsiteX1" fmla="*/ 1522318 w 1522318"/>
                  <a:gd name="connsiteY1" fmla="*/ 0 h 564780"/>
                  <a:gd name="connsiteX2" fmla="*/ 1522318 w 1522318"/>
                  <a:gd name="connsiteY2" fmla="*/ 564780 h 564780"/>
                  <a:gd name="connsiteX3" fmla="*/ 0 w 1522318"/>
                  <a:gd name="connsiteY3" fmla="*/ 564780 h 564780"/>
                  <a:gd name="connsiteX4" fmla="*/ 0 w 1522318"/>
                  <a:gd name="connsiteY4" fmla="*/ 0 h 56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318" h="564780">
                    <a:moveTo>
                      <a:pt x="0" y="0"/>
                    </a:moveTo>
                    <a:lnTo>
                      <a:pt x="1522318" y="0"/>
                    </a:lnTo>
                    <a:lnTo>
                      <a:pt x="1522318" y="564780"/>
                    </a:lnTo>
                    <a:lnTo>
                      <a:pt x="0" y="5647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64008" bIns="0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00" dirty="0">
                    <a:hlinkClick r:id="" action="ppaction://noaction"/>
                  </a:rPr>
                  <a:t>Vinculación - Extensión</a:t>
                </a:r>
                <a:endParaRPr lang="es-MX" sz="900" dirty="0"/>
              </a:p>
            </p:txBody>
          </p:sp>
        </p:grp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399" y="4289080"/>
              <a:ext cx="1129617" cy="802028"/>
            </a:xfrm>
            <a:prstGeom prst="rect">
              <a:avLst/>
            </a:prstGeom>
          </p:spPr>
        </p:pic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419" y="897308"/>
            <a:ext cx="930715" cy="642761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8160152" y="3276366"/>
            <a:ext cx="3912762" cy="202756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</p:spTree>
    <p:extLst>
      <p:ext uri="{BB962C8B-B14F-4D97-AF65-F5344CB8AC3E}">
        <p14:creationId xmlns:p14="http://schemas.microsoft.com/office/powerpoint/2010/main" val="29474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97871"/>
            <a:ext cx="3589234" cy="1293028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MANTENIMIENTO </a:t>
            </a:r>
            <a:b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DE LA INFRAESTRUCTURA</a:t>
            </a:r>
            <a:endParaRPr lang="es-MX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1424" y="950765"/>
            <a:ext cx="6875305" cy="458724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Es uno de los </a:t>
            </a:r>
            <a:r>
              <a:rPr lang="es-MX" sz="3200" b="1" dirty="0" smtClean="0"/>
              <a:t>criterios básicos de las evaluaciones y acreditaciones </a:t>
            </a:r>
            <a:r>
              <a:rPr lang="es-MX" sz="2400" dirty="0" smtClean="0"/>
              <a:t>de los programas educativos y,  para la </a:t>
            </a:r>
            <a:r>
              <a:rPr lang="es-MX" sz="3300" b="1" dirty="0" smtClean="0"/>
              <a:t>certificación de los procesos</a:t>
            </a:r>
            <a:r>
              <a:rPr lang="es-MX" dirty="0" smtClean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Se debe </a:t>
            </a:r>
            <a:r>
              <a:rPr lang="es-MX" sz="3200" b="1" dirty="0" smtClean="0"/>
              <a:t>asegurar</a:t>
            </a:r>
            <a:r>
              <a:rPr lang="es-MX" sz="2400" dirty="0" smtClean="0"/>
              <a:t> la operatividad de </a:t>
            </a:r>
            <a:r>
              <a:rPr lang="es-MX" sz="3200" b="1" dirty="0" smtClean="0"/>
              <a:t>los programas educativos y de los procesos.</a:t>
            </a:r>
            <a:endParaRPr lang="es-MX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Los recursos de infraestructura </a:t>
            </a:r>
            <a:r>
              <a:rPr lang="es-MX" sz="3500" b="1" dirty="0" smtClean="0"/>
              <a:t>inciden</a:t>
            </a:r>
            <a:r>
              <a:rPr lang="es-MX" sz="2400" dirty="0" smtClean="0"/>
              <a:t> directamente en la </a:t>
            </a:r>
            <a:r>
              <a:rPr lang="es-MX" sz="3500" b="1" dirty="0" smtClean="0"/>
              <a:t>formación del estudiante,</a:t>
            </a:r>
            <a:r>
              <a:rPr lang="es-MX" sz="2400" dirty="0" smtClean="0"/>
              <a:t> además de que puede </a:t>
            </a:r>
            <a:r>
              <a:rPr lang="es-MX" sz="3500" b="1" dirty="0" smtClean="0"/>
              <a:t>afectar la calidad del servicio/producto </a:t>
            </a:r>
            <a:r>
              <a:rPr lang="es-MX" sz="2400" dirty="0" smtClean="0"/>
              <a:t>que se ofrece.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800" b="1" dirty="0" smtClean="0">
                <a:solidFill>
                  <a:schemeClr val="bg2">
                    <a:lumMod val="25000"/>
                  </a:schemeClr>
                </a:solidFill>
              </a:rPr>
              <a:t>Se debe tener en consideración el mantenimiento de la infraestructura, la cual incluye: </a:t>
            </a:r>
            <a:endParaRPr lang="es-MX" sz="3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45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1406" y="-299103"/>
            <a:ext cx="8263783" cy="1450757"/>
          </a:xfrm>
        </p:spPr>
        <p:txBody>
          <a:bodyPr/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¿QUÉ INCLUYE LA INFRAESTRUCTURA?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28623" y="865940"/>
            <a:ext cx="84055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Edificios, mobiliario </a:t>
            </a:r>
            <a:r>
              <a:rPr lang="es-MX" sz="2000" dirty="0">
                <a:latin typeface="Calibri" panose="020F0502020204030204" pitchFamily="34" charset="0"/>
              </a:rPr>
              <a:t>y servicios </a:t>
            </a:r>
            <a:r>
              <a:rPr lang="es-MX" sz="2000" dirty="0" smtClean="0">
                <a:latin typeface="Calibri" panose="020F0502020204030204" pitchFamily="34" charset="0"/>
              </a:rPr>
              <a:t>asociados (servicios médicos, cafeterías entre otros).</a:t>
            </a:r>
            <a:endParaRPr lang="es-MX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Equipos, incluye </a:t>
            </a:r>
            <a:r>
              <a:rPr lang="es-MX" sz="2000" dirty="0">
                <a:latin typeface="Calibri" panose="020F0502020204030204" pitchFamily="34" charset="0"/>
              </a:rPr>
              <a:t>hardware y </a:t>
            </a:r>
            <a:r>
              <a:rPr lang="es-MX" sz="2000" dirty="0" smtClean="0">
                <a:latin typeface="Calibri" panose="020F0502020204030204" pitchFamily="34" charset="0"/>
              </a:rPr>
              <a:t>software especializado, herramientas </a:t>
            </a:r>
            <a:r>
              <a:rPr lang="es-MX" sz="2000" dirty="0">
                <a:latin typeface="Calibri" panose="020F0502020204030204" pitchFamily="34" charset="0"/>
              </a:rPr>
              <a:t>de trabajo e </a:t>
            </a:r>
            <a:r>
              <a:rPr lang="es-MX" sz="2000" dirty="0" smtClean="0">
                <a:latin typeface="Calibri" panose="020F0502020204030204" pitchFamily="34" charset="0"/>
              </a:rPr>
              <a:t>instrumentos de </a:t>
            </a:r>
            <a:r>
              <a:rPr lang="es-MX" sz="2000" dirty="0">
                <a:latin typeface="Calibri" panose="020F0502020204030204" pitchFamily="34" charset="0"/>
              </a:rPr>
              <a:t>laboratorios y talleres.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Recursos </a:t>
            </a:r>
            <a:r>
              <a:rPr lang="es-MX" sz="2000" dirty="0">
                <a:latin typeface="Calibri" panose="020F0502020204030204" pitchFamily="34" charset="0"/>
              </a:rPr>
              <a:t>de transporte.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Tecnologías </a:t>
            </a:r>
            <a:r>
              <a:rPr lang="es-MX" sz="2000" dirty="0">
                <a:latin typeface="Calibri" panose="020F0502020204030204" pitchFamily="34" charset="0"/>
              </a:rPr>
              <a:t>de la información y </a:t>
            </a:r>
            <a:r>
              <a:rPr lang="es-MX" sz="2000" dirty="0" smtClean="0">
                <a:latin typeface="Calibri" panose="020F0502020204030204" pitchFamily="34" charset="0"/>
              </a:rPr>
              <a:t>telecomunicación (telefonía, redes y plataforma).</a:t>
            </a:r>
            <a:endParaRPr lang="es-MX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Acervo bibliográfico y material </a:t>
            </a:r>
            <a:r>
              <a:rPr lang="es-MX" sz="2000" dirty="0">
                <a:latin typeface="Calibri" panose="020F0502020204030204" pitchFamily="34" charset="0"/>
              </a:rPr>
              <a:t>de laboratorio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37094" y="4544813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alibri" panose="020F0502020204030204" pitchFamily="34" charset="0"/>
              </a:rPr>
              <a:t>.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156826" y="3737085"/>
            <a:ext cx="6928812" cy="2185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alibri" panose="020F0502020204030204" pitchFamily="34" charset="0"/>
              </a:rPr>
              <a:t>Mantenimiento </a:t>
            </a:r>
            <a:r>
              <a:rPr lang="es-MX" sz="2000" dirty="0">
                <a:latin typeface="Calibri" panose="020F0502020204030204" pitchFamily="34" charset="0"/>
              </a:rPr>
              <a:t>General de la Unidad Académica (preventivo y correctivo), de acuerdo </a:t>
            </a:r>
            <a:r>
              <a:rPr lang="es-MX" sz="2000" dirty="0" smtClean="0">
                <a:latin typeface="Calibri" panose="020F0502020204030204" pitchFamily="34" charset="0"/>
              </a:rPr>
              <a:t>al </a:t>
            </a:r>
            <a:r>
              <a:rPr lang="es-MX" sz="2400" b="1" dirty="0" smtClean="0">
                <a:latin typeface="Calibri" panose="020F0502020204030204" pitchFamily="34" charset="0"/>
              </a:rPr>
              <a:t>Manual </a:t>
            </a:r>
            <a:r>
              <a:rPr lang="es-MX" sz="2400" b="1" dirty="0">
                <a:latin typeface="Calibri" panose="020F0502020204030204" pitchFamily="34" charset="0"/>
              </a:rPr>
              <a:t>Técnico de Conservación para la infraestructura física educativa (MA-114-06-01)  y a su Programa Anual de </a:t>
            </a:r>
            <a:r>
              <a:rPr lang="es-MX" sz="2400" b="1" dirty="0" smtClean="0">
                <a:latin typeface="Calibri" panose="020F0502020204030204" pitchFamily="34" charset="0"/>
              </a:rPr>
              <a:t>Mantenimiento</a:t>
            </a:r>
            <a:r>
              <a:rPr lang="es-MX" sz="2400" dirty="0" smtClean="0">
                <a:latin typeface="Calibri" panose="020F0502020204030204" pitchFamily="34" charset="0"/>
              </a:rPr>
              <a:t>, </a:t>
            </a:r>
            <a:r>
              <a:rPr lang="es-MX" sz="2000" dirty="0" smtClean="0">
                <a:latin typeface="Calibri" panose="020F0502020204030204" pitchFamily="34" charset="0"/>
              </a:rPr>
              <a:t>para asegurar el funcionamiento óptimo de la infraestructura.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24397" t="11554" r="25580" b="20264"/>
          <a:stretch/>
        </p:blipFill>
        <p:spPr bwMode="auto">
          <a:xfrm>
            <a:off x="7333096" y="3435928"/>
            <a:ext cx="4760385" cy="2854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579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>
                <a:solidFill>
                  <a:schemeClr val="bg1"/>
                </a:solidFill>
              </a:rPr>
              <a:t>RECURSOS HUMANOS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03700" y="1739900"/>
            <a:ext cx="7534488" cy="46974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7 Apoyo</a:t>
            </a:r>
          </a:p>
          <a:p>
            <a:pPr marL="0" indent="0" algn="just">
              <a:buNone/>
            </a:pPr>
            <a:r>
              <a:rPr lang="es-ES" b="1" dirty="0" smtClean="0"/>
              <a:t>7.1.2 Personas.</a:t>
            </a:r>
          </a:p>
          <a:p>
            <a:pPr marL="0" indent="0" algn="just">
              <a:buNone/>
            </a:pPr>
            <a:r>
              <a:rPr lang="es-ES" dirty="0" smtClean="0"/>
              <a:t>La organización </a:t>
            </a:r>
            <a:r>
              <a:rPr lang="es-ES" b="1" dirty="0" smtClean="0"/>
              <a:t>debe</a:t>
            </a:r>
            <a:r>
              <a:rPr lang="es-ES" dirty="0" smtClean="0"/>
              <a:t> </a:t>
            </a:r>
            <a:r>
              <a:rPr lang="es-ES" b="1" dirty="0" smtClean="0"/>
              <a:t>determinar y proporcionar las personas necesarias </a:t>
            </a:r>
            <a:r>
              <a:rPr lang="es-ES" dirty="0" smtClean="0"/>
              <a:t>para la implementación eficaz de su sistema de gestión de la calidad y para la operación y control de sus procesos.</a:t>
            </a:r>
          </a:p>
          <a:p>
            <a:pPr marL="0" indent="0" algn="just">
              <a:buNone/>
            </a:pPr>
            <a:r>
              <a:rPr lang="es-ES" b="1" dirty="0" smtClean="0"/>
              <a:t>7.1.3 Infraestructura.</a:t>
            </a:r>
          </a:p>
          <a:p>
            <a:pPr marL="0" indent="0" algn="just">
              <a:buNone/>
            </a:pPr>
            <a:r>
              <a:rPr lang="es-ES" dirty="0" smtClean="0"/>
              <a:t>La organización </a:t>
            </a:r>
            <a:r>
              <a:rPr lang="es-ES" b="1" dirty="0" smtClean="0"/>
              <a:t>debe</a:t>
            </a:r>
            <a:r>
              <a:rPr lang="es-ES" dirty="0" smtClean="0"/>
              <a:t> </a:t>
            </a:r>
            <a:r>
              <a:rPr lang="es-ES" b="1" dirty="0" smtClean="0"/>
              <a:t>determinar, proporcionar y mantener la infraestructura </a:t>
            </a:r>
            <a:r>
              <a:rPr lang="es-ES" dirty="0" smtClean="0"/>
              <a:t>necesaria para la operación de sus procesos y lograr la conformidad de los productos y servicios.</a:t>
            </a:r>
            <a:endParaRPr lang="es-ES" dirty="0"/>
          </a:p>
          <a:p>
            <a:pPr marL="0" indent="0" algn="just">
              <a:buNone/>
            </a:pPr>
            <a:r>
              <a:rPr lang="es-ES" dirty="0"/>
              <a:t>Nota. La infraestructura puede incluir: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dirty="0"/>
              <a:t>Edificios y servicios asociados.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dirty="0"/>
              <a:t>Equipos incluyendo hardware y software.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dirty="0"/>
              <a:t>Recursos de transporte.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dirty="0"/>
              <a:t>Tecnologías de la información y telecomunicación</a:t>
            </a:r>
            <a:r>
              <a:rPr lang="es-ES" dirty="0" smtClean="0"/>
              <a:t>.</a:t>
            </a:r>
            <a:endParaRPr lang="es-E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s-E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s-MX" sz="2400" dirty="0"/>
          </a:p>
        </p:txBody>
      </p:sp>
      <p:sp>
        <p:nvSpPr>
          <p:cNvPr id="4" name="Rectángulo 3"/>
          <p:cNvSpPr/>
          <p:nvPr/>
        </p:nvSpPr>
        <p:spPr>
          <a:xfrm>
            <a:off x="4010147" y="3915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>
                <a:solidFill>
                  <a:schemeClr val="accent2">
                    <a:lumMod val="50000"/>
                  </a:schemeClr>
                </a:solidFill>
              </a:rPr>
              <a:t>NORMA ISO 9001:2015</a:t>
            </a:r>
            <a:br>
              <a:rPr lang="es-MX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3200" dirty="0">
                <a:solidFill>
                  <a:schemeClr val="accent2">
                    <a:lumMod val="50000"/>
                  </a:schemeClr>
                </a:solidFill>
              </a:rPr>
              <a:t>REQUISITOS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472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RECURSOS HUMANOS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5946" y="2053087"/>
            <a:ext cx="7514586" cy="46985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b="1" dirty="0" smtClean="0"/>
              <a:t>7.2 Competencia.</a:t>
            </a:r>
            <a:endParaRPr lang="es-ES" sz="2400" b="1" dirty="0"/>
          </a:p>
          <a:p>
            <a:pPr marL="0" indent="0" algn="just">
              <a:buNone/>
            </a:pPr>
            <a:r>
              <a:rPr lang="es-ES" sz="2400" dirty="0" smtClean="0"/>
              <a:t>La organización </a:t>
            </a:r>
            <a:r>
              <a:rPr lang="es-ES" sz="2400" b="1" dirty="0" smtClean="0"/>
              <a:t>debe</a:t>
            </a:r>
            <a:r>
              <a:rPr lang="es-ES" sz="2400" dirty="0" smtClean="0"/>
              <a:t>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Determinar la competencia necesaria de las personas que realizan, bajo su control, un trabajo que afecta al desempeño y eficacia del sistema de </a:t>
            </a:r>
            <a:r>
              <a:rPr lang="es-ES" sz="2400" dirty="0"/>
              <a:t>g</a:t>
            </a:r>
            <a:r>
              <a:rPr lang="es-ES" sz="2400" dirty="0" smtClean="0"/>
              <a:t>estión de la calidad.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b="1" dirty="0" smtClean="0"/>
              <a:t>Asegurarse de que estas personas sean competentes, basándose en la educación, formación o experiencia apropiadas.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b="1" dirty="0" smtClean="0"/>
              <a:t>Cuando sea aplicable, tomar acciones para adquirir la competencia necesaria y evaluar la eficacia de las acciones tomadas.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Conservar la información documentada apropiada como evidencia de la competencia.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s-E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745958" y="307864"/>
            <a:ext cx="3139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 ISO 9001:2015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REQUISITOS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58" y="1123837"/>
            <a:ext cx="3281585" cy="4601183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TANTO PARA ACREDITACIONES COMO PARA CERTIFICACIONES ISO</a:t>
            </a:r>
            <a:endParaRPr lang="es-ES" sz="3200" dirty="0"/>
          </a:p>
        </p:txBody>
      </p:sp>
      <p:sp>
        <p:nvSpPr>
          <p:cNvPr id="4" name="Rectángulo 3"/>
          <p:cNvSpPr/>
          <p:nvPr/>
        </p:nvSpPr>
        <p:spPr>
          <a:xfrm>
            <a:off x="4466281" y="1517194"/>
            <a:ext cx="618630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INFRAESTRUCTURA</a:t>
            </a:r>
          </a:p>
          <a:p>
            <a:pPr algn="ctr"/>
            <a:r>
              <a:rPr lang="es-ES_tradnl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(MANTENIMIENTO)</a:t>
            </a:r>
            <a:r>
              <a:rPr lang="es-ES_tradnl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_tradnl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20896" y="4181211"/>
            <a:ext cx="747707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RECURSOS HUMANOS</a:t>
            </a:r>
          </a:p>
          <a:p>
            <a:pPr algn="ctr"/>
            <a:r>
              <a:rPr lang="es-ES_tradnl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(FORMACIÓN Y CAPACITACIÓN)</a:t>
            </a:r>
            <a:r>
              <a:rPr lang="es-ES_tradnl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_tradnl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70" y="1123836"/>
            <a:ext cx="3208128" cy="4601183"/>
          </a:xfrm>
        </p:spPr>
        <p:txBody>
          <a:bodyPr/>
          <a:lstStyle/>
          <a:p>
            <a:pPr algn="ctr"/>
            <a:r>
              <a:rPr lang="es-MX" dirty="0" smtClean="0"/>
              <a:t>POLÍTICAS Y LINEAMIENTOS PARA EL POA 2020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i="1" dirty="0" smtClean="0"/>
              <a:t>“…Programa </a:t>
            </a:r>
            <a:r>
              <a:rPr lang="es-MX" i="1" dirty="0"/>
              <a:t>Operativo Anual (POA), que por  obligatoriedad  todas  las  Dependencias  Universitarias  deben  realizar  anualmente  para </a:t>
            </a:r>
            <a:r>
              <a:rPr lang="es-MX" b="1" i="1" dirty="0"/>
              <a:t>programar las actividades y los recursos financieros que formarán parte de programas y proyectos que permitirán el desarrollo de las funciones sustantivas y adjetivas universitarias</a:t>
            </a:r>
            <a:r>
              <a:rPr lang="es-MX" i="1" dirty="0" smtClean="0"/>
              <a:t>.”</a:t>
            </a:r>
          </a:p>
          <a:p>
            <a:pPr algn="just"/>
            <a:r>
              <a:rPr lang="es-MX" i="1" dirty="0" smtClean="0"/>
              <a:t>“El </a:t>
            </a:r>
            <a:r>
              <a:rPr lang="es-MX" i="1" dirty="0"/>
              <a:t>Programa Operativo Anual (POA) es un producto  de planeación a corto plazo, en el cual </a:t>
            </a:r>
            <a:r>
              <a:rPr lang="es-MX" b="1" i="1" dirty="0"/>
              <a:t>se </a:t>
            </a:r>
            <a:r>
              <a:rPr lang="es-MX" b="1" i="1" dirty="0" smtClean="0"/>
              <a:t>establecen los </a:t>
            </a:r>
            <a:r>
              <a:rPr lang="es-MX" b="1" i="1" dirty="0"/>
              <a:t>objetivos, estrategias y acciones de las Unidades </a:t>
            </a:r>
            <a:r>
              <a:rPr lang="es-MX" b="1" i="1" dirty="0" smtClean="0"/>
              <a:t>Académicas y </a:t>
            </a:r>
            <a:r>
              <a:rPr lang="es-MX" b="1" i="1" dirty="0"/>
              <a:t>Dependencias de Administración </a:t>
            </a:r>
            <a:r>
              <a:rPr lang="es-MX" b="1" i="1" dirty="0" smtClean="0"/>
              <a:t>Central (</a:t>
            </a:r>
            <a:r>
              <a:rPr lang="es-MX" b="1" i="1" dirty="0" err="1"/>
              <a:t>DAC</a:t>
            </a:r>
            <a:r>
              <a:rPr lang="es-MX" b="1" i="1" dirty="0" smtClean="0"/>
              <a:t>) para </a:t>
            </a:r>
            <a:r>
              <a:rPr lang="es-MX" b="1" i="1" dirty="0"/>
              <a:t>cumplir las funciones sustantivas y adjetivas </a:t>
            </a:r>
            <a:r>
              <a:rPr lang="es-MX" i="1" dirty="0"/>
              <a:t>que les han sido conferidas con base a norma</a:t>
            </a:r>
            <a:r>
              <a:rPr lang="es-MX" i="1" dirty="0" smtClean="0"/>
              <a:t>.”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6223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008" y="1123837"/>
            <a:ext cx="3119214" cy="4601183"/>
          </a:xfr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ALGUNOS INSUMOS PARA LA ELABORACIÓN DEL POA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1587216" y="2509155"/>
            <a:ext cx="3755571" cy="119220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Recomendaciones y </a:t>
            </a:r>
          </a:p>
          <a:p>
            <a:pPr algn="ctr"/>
            <a:r>
              <a:rPr lang="es-ES" dirty="0" smtClean="0"/>
              <a:t>proyectos </a:t>
            </a:r>
            <a:r>
              <a:rPr lang="es-ES" dirty="0" smtClean="0"/>
              <a:t>de mejora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1451019" y="3541076"/>
            <a:ext cx="3755572" cy="13970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No Conformidades y oportunidades de mejora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1229260" y="4622798"/>
            <a:ext cx="4471481" cy="163285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Necesidades y requerimientos </a:t>
            </a:r>
            <a:r>
              <a:rPr lang="es-ES" dirty="0"/>
              <a:t>para la óptima operatividad del PE</a:t>
            </a:r>
          </a:p>
        </p:txBody>
      </p:sp>
      <p:sp>
        <p:nvSpPr>
          <p:cNvPr id="11" name="Llamada de flecha a la derecha 10"/>
          <p:cNvSpPr/>
          <p:nvPr/>
        </p:nvSpPr>
        <p:spPr>
          <a:xfrm>
            <a:off x="5625367" y="555135"/>
            <a:ext cx="3483429" cy="578808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CPEUUA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Proceso alternativo 11"/>
          <p:cNvSpPr/>
          <p:nvPr/>
        </p:nvSpPr>
        <p:spPr>
          <a:xfrm>
            <a:off x="9462297" y="2054642"/>
            <a:ext cx="2213428" cy="273957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POA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1695154" y="395512"/>
            <a:ext cx="3755571" cy="119220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Misión, Visión, PDI 2030, </a:t>
            </a:r>
          </a:p>
          <a:p>
            <a:pPr algn="ctr"/>
            <a:r>
              <a:rPr lang="es-ES" dirty="0" smtClean="0"/>
              <a:t>PA 2018 - 2022</a:t>
            </a:r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>
            <a:off x="1233715" y="1402441"/>
            <a:ext cx="3755571" cy="119220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Misión, visión, PID y </a:t>
            </a:r>
          </a:p>
          <a:p>
            <a:pPr algn="ctr"/>
            <a:r>
              <a:rPr lang="es-ES" dirty="0" smtClean="0"/>
              <a:t>PA de la 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8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1400" y="337084"/>
            <a:ext cx="8610600" cy="1293028"/>
          </a:xfrm>
        </p:spPr>
        <p:txBody>
          <a:bodyPr>
            <a:normAutofit/>
          </a:bodyPr>
          <a:lstStyle/>
          <a:p>
            <a:r>
              <a:rPr lang="es-MX" b="1" dirty="0" smtClean="0"/>
              <a:t>EN EL DESARROLLO DE LAS ACTIVIDADES</a:t>
            </a:r>
            <a:r>
              <a:rPr lang="mr-IN" b="1" dirty="0" smtClean="0"/>
              <a:t>…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81400" y="854572"/>
            <a:ext cx="7466596" cy="4351338"/>
          </a:xfrm>
        </p:spPr>
        <p:txBody>
          <a:bodyPr>
            <a:normAutofit/>
          </a:bodyPr>
          <a:lstStyle/>
          <a:p>
            <a:pPr algn="just"/>
            <a:r>
              <a:rPr lang="es-MX" b="1" dirty="0" smtClean="0"/>
              <a:t>TENEMOS QUE DEMOSTRAR:</a:t>
            </a:r>
          </a:p>
          <a:p>
            <a:pPr lvl="1" algn="just"/>
            <a:r>
              <a:rPr lang="es-MX" b="1" dirty="0" smtClean="0"/>
              <a:t>PLANEACIÓN:</a:t>
            </a:r>
            <a:r>
              <a:rPr lang="es-MX" dirty="0" smtClean="0"/>
              <a:t> trabajo colegiado para la planeación, calendarios, planes de trabajo, metas, indicadores de avance, recursos necesarios, diseño de  instrumentos para la verificación, seguimiento y evaluación, formatos, entre otros.</a:t>
            </a:r>
          </a:p>
          <a:p>
            <a:pPr lvl="1" algn="just"/>
            <a:r>
              <a:rPr lang="es-MX" b="1" dirty="0" smtClean="0"/>
              <a:t>REALIZACIÓN:</a:t>
            </a:r>
            <a:r>
              <a:rPr lang="es-MX" dirty="0" smtClean="0"/>
              <a:t> Oficios, minutas, formatos llenos y firmados, listas de asistencia, constancias, fotografías.</a:t>
            </a:r>
          </a:p>
          <a:p>
            <a:pPr lvl="1" algn="just"/>
            <a:r>
              <a:rPr lang="es-MX" b="1" dirty="0" smtClean="0"/>
              <a:t>EVALUACIÓN: </a:t>
            </a:r>
            <a:r>
              <a:rPr lang="es-MX" dirty="0" smtClean="0"/>
              <a:t>Entrevistas</a:t>
            </a:r>
            <a:r>
              <a:rPr lang="es-MX" dirty="0"/>
              <a:t>, encuestas, revisión de resultados de </a:t>
            </a:r>
            <a:r>
              <a:rPr lang="es-MX" dirty="0" smtClean="0"/>
              <a:t>evaluación (interna o externa), revisión de resultados de indicadores de desempeño (internos o externos).</a:t>
            </a:r>
          </a:p>
          <a:p>
            <a:pPr lvl="1" algn="just"/>
            <a:r>
              <a:rPr lang="es-MX" b="1" dirty="0" smtClean="0"/>
              <a:t>TOMA DE DECISIONES PARA MEJORAR: </a:t>
            </a:r>
            <a:r>
              <a:rPr lang="es-MX" dirty="0" smtClean="0"/>
              <a:t>Evidencia de reuniones para el análisis de resultados, planes de mejora, plan de acción, propuestas, proyectos, entre otros. 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309513" y="5550789"/>
          <a:ext cx="1967431" cy="139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8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PARA </a:t>
            </a:r>
            <a:r>
              <a:rPr lang="es-MX" dirty="0" smtClean="0"/>
              <a:t>2021, </a:t>
            </a:r>
            <a:br>
              <a:rPr lang="es-MX" dirty="0" smtClean="0"/>
            </a:br>
            <a:r>
              <a:rPr lang="es-MX" dirty="0" smtClean="0"/>
              <a:t>21 </a:t>
            </a:r>
            <a:r>
              <a:rPr lang="es-MX" dirty="0" smtClean="0"/>
              <a:t>PE REFRENDOS 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682468"/>
              </p:ext>
            </p:extLst>
          </p:nvPr>
        </p:nvGraphicFramePr>
        <p:xfrm>
          <a:off x="3332861" y="85073"/>
          <a:ext cx="8688228" cy="667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62">
                  <a:extLst>
                    <a:ext uri="{9D8B030D-6E8A-4147-A177-3AD203B41FA5}">
                      <a16:colId xmlns:a16="http://schemas.microsoft.com/office/drawing/2014/main" val="1501798939"/>
                    </a:ext>
                  </a:extLst>
                </a:gridCol>
                <a:gridCol w="2835144">
                  <a:extLst>
                    <a:ext uri="{9D8B030D-6E8A-4147-A177-3AD203B41FA5}">
                      <a16:colId xmlns:a16="http://schemas.microsoft.com/office/drawing/2014/main" val="1524494563"/>
                    </a:ext>
                  </a:extLst>
                </a:gridCol>
                <a:gridCol w="1911654">
                  <a:extLst>
                    <a:ext uri="{9D8B030D-6E8A-4147-A177-3AD203B41FA5}">
                      <a16:colId xmlns:a16="http://schemas.microsoft.com/office/drawing/2014/main" val="2119516880"/>
                    </a:ext>
                  </a:extLst>
                </a:gridCol>
                <a:gridCol w="1067447">
                  <a:extLst>
                    <a:ext uri="{9D8B030D-6E8A-4147-A177-3AD203B41FA5}">
                      <a16:colId xmlns:a16="http://schemas.microsoft.com/office/drawing/2014/main" val="2678465034"/>
                    </a:ext>
                  </a:extLst>
                </a:gridCol>
                <a:gridCol w="1117275">
                  <a:extLst>
                    <a:ext uri="{9D8B030D-6E8A-4147-A177-3AD203B41FA5}">
                      <a16:colId xmlns:a16="http://schemas.microsoft.com/office/drawing/2014/main" val="3763704834"/>
                    </a:ext>
                  </a:extLst>
                </a:gridCol>
                <a:gridCol w="785995">
                  <a:extLst>
                    <a:ext uri="{9D8B030D-6E8A-4147-A177-3AD203B41FA5}">
                      <a16:colId xmlns:a16="http://schemas.microsoft.com/office/drawing/2014/main" val="186732786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728628997"/>
                    </a:ext>
                  </a:extLst>
                </a:gridCol>
              </a:tblGrid>
              <a:tr h="4101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</a:t>
                      </a: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</a:t>
                      </a: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ACREDITADOR</a:t>
                      </a: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ACREDITACION</a:t>
                      </a:r>
                    </a:p>
                  </a:txBody>
                  <a:tcPr marL="6892" marR="68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IN SITU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25688183"/>
                  </a:ext>
                </a:extLst>
              </a:tr>
              <a:tr h="2824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Medicina Veterinaria y Zootecnia, C-II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Veterinaria y Zootecnia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$110,000.00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929743927"/>
                  </a:ext>
                </a:extLst>
              </a:tr>
              <a:tr h="2378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Maya de Estudios Agropecuarios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en Agronomía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(Ingeniero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Agrónomo)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2361948460"/>
                  </a:ext>
                </a:extLst>
              </a:tr>
              <a:tr h="2554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Maya de Estudios Agropecuarios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en Desarrollo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807034190"/>
                  </a:ext>
                </a:extLst>
              </a:tr>
              <a:tr h="2378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Maya de Estudios Agropecuarios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en Procesos Agroindustriales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(Ingeniero Agroindustrial)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COMEAA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839731167"/>
                  </a:ext>
                </a:extLst>
              </a:tr>
              <a:tr h="2731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Maya de Estudios Agropecuarios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 en Sistemas Forestales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(Ingeniería Forestal)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3677446422"/>
                  </a:ext>
                </a:extLst>
              </a:tr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Ciencias y Procesos Agropecuarios Industriales, Istmo-Costa, Arriaga C-IX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Ingeniero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Agroindustrial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558171556"/>
                  </a:ext>
                </a:extLst>
              </a:tr>
              <a:tr h="2255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Coordinacion de la Licenciatura en Sistemas Costeros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Ingeniero en Sistemas Costeros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AMPROMAR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3507682568"/>
                  </a:ext>
                </a:extLst>
              </a:tr>
              <a:tr h="1850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Contaduría y Administración Campus 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Computacionales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2140730699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Ciencias de la Administración,  Campus 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13/06/2021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$126,640.00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949445673"/>
                  </a:ext>
                </a:extLst>
              </a:tr>
              <a:tr h="25138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Ciencias de la Administración,  Campus 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Turística*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CONAET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NACIONAL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3722358461"/>
                  </a:ext>
                </a:extLst>
              </a:tr>
              <a:tr h="2935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Ciencias Administrativas, Campus, IX, Arriaga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3173649887"/>
                  </a:ext>
                </a:extLst>
              </a:tr>
              <a:tr h="2819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Ciencias Administrativas, Campus, IX, Arriaga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378684472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Ciencias Administrativas Istmo-Costa, Campus IX, Tonalá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21/10/2021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$126,640.00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2876812748"/>
                  </a:ext>
                </a:extLst>
              </a:tr>
              <a:tr h="2907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Ciencias Administrativas Istmo-Costa, Campus IX, Tonalá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17/10/2021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$126,640.00 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122111638"/>
                  </a:ext>
                </a:extLst>
              </a:tr>
              <a:tr h="2340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Humanidades, Campus VI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Bibliotecología y Gestión de Información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ACCECISO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17/06/2021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395137467"/>
                  </a:ext>
                </a:extLst>
              </a:tr>
              <a:tr h="2968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Humanidades, Campus VI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ACCECISO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17/06/2021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$116,000.00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629941092"/>
                  </a:ext>
                </a:extLst>
              </a:tr>
              <a:tr h="3385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Medicina Humana "Dr. Manuel Velasco Suárez", Campus 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Médico Cirujano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26/10/2021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$150,000.00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ctr"/>
                </a:tc>
                <a:extLst>
                  <a:ext uri="{0D108BD9-81ED-4DB2-BD59-A6C34878D82A}">
                    <a16:rowId xmlns:a16="http://schemas.microsoft.com/office/drawing/2014/main" val="2494132272"/>
                  </a:ext>
                </a:extLst>
              </a:tr>
              <a:tr h="2991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Medicina Humana , Campus 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Medico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Cirujano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COMAEM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$150,000.00 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821983873"/>
                  </a:ext>
                </a:extLst>
              </a:tr>
              <a:tr h="3176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de Ciencias Químicas, Campus 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Químico 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Farmacobiólogo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COMAEF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3458800714"/>
                  </a:ext>
                </a:extLst>
              </a:tr>
              <a:tr h="2649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Ciencias en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Física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750400550"/>
                  </a:ext>
                </a:extLst>
              </a:tr>
              <a:tr h="3823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92" marR="6892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Centro de Estudios para el Desarrollo Municipal y Políticas Públicas (CEDES)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s-MX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Estadísticas </a:t>
                      </a:r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 Sistemas de la </a:t>
                      </a:r>
                      <a:r>
                        <a:rPr lang="es-MX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Información </a:t>
                      </a:r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(no escolarizada</a:t>
                      </a:r>
                      <a:r>
                        <a:rPr lang="es-MX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CIEES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$50,000.00</a:t>
                      </a:r>
                    </a:p>
                  </a:txBody>
                  <a:tcPr marL="6892" marR="6892" marT="9525" marB="0" anchor="b"/>
                </a:tc>
                <a:extLst>
                  <a:ext uri="{0D108BD9-81ED-4DB2-BD59-A6C34878D82A}">
                    <a16:rowId xmlns:a16="http://schemas.microsoft.com/office/drawing/2014/main" val="142861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4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54" y="1123837"/>
            <a:ext cx="3147645" cy="4601183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PROGRAMAS EVALUABLES </a:t>
            </a:r>
            <a:br>
              <a:rPr lang="es-MX" sz="2800" dirty="0" smtClean="0"/>
            </a:br>
            <a:r>
              <a:rPr lang="es-MX" sz="2800" dirty="0" smtClean="0"/>
              <a:t>SIN RECONOCIMIENTO DE CALIDAD</a:t>
            </a:r>
            <a:endParaRPr lang="es-MX" sz="2800" dirty="0"/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999007"/>
              </p:ext>
            </p:extLst>
          </p:nvPr>
        </p:nvGraphicFramePr>
        <p:xfrm>
          <a:off x="3543300" y="1754332"/>
          <a:ext cx="8648700" cy="297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9">
                  <a:extLst>
                    <a:ext uri="{9D8B030D-6E8A-4147-A177-3AD203B41FA5}">
                      <a16:colId xmlns:a16="http://schemas.microsoft.com/office/drawing/2014/main" val="1501798939"/>
                    </a:ext>
                  </a:extLst>
                </a:gridCol>
                <a:gridCol w="1559549">
                  <a:extLst>
                    <a:ext uri="{9D8B030D-6E8A-4147-A177-3AD203B41FA5}">
                      <a16:colId xmlns:a16="http://schemas.microsoft.com/office/drawing/2014/main" val="1524494563"/>
                    </a:ext>
                  </a:extLst>
                </a:gridCol>
                <a:gridCol w="2485485">
                  <a:extLst>
                    <a:ext uri="{9D8B030D-6E8A-4147-A177-3AD203B41FA5}">
                      <a16:colId xmlns:a16="http://schemas.microsoft.com/office/drawing/2014/main" val="2119516880"/>
                    </a:ext>
                  </a:extLst>
                </a:gridCol>
                <a:gridCol w="1169130">
                  <a:extLst>
                    <a:ext uri="{9D8B030D-6E8A-4147-A177-3AD203B41FA5}">
                      <a16:colId xmlns:a16="http://schemas.microsoft.com/office/drawing/2014/main" val="2678465034"/>
                    </a:ext>
                  </a:extLst>
                </a:gridCol>
                <a:gridCol w="1255734">
                  <a:extLst>
                    <a:ext uri="{9D8B030D-6E8A-4147-A177-3AD203B41FA5}">
                      <a16:colId xmlns:a16="http://schemas.microsoft.com/office/drawing/2014/main" val="3763704834"/>
                    </a:ext>
                  </a:extLst>
                </a:gridCol>
                <a:gridCol w="892839">
                  <a:extLst>
                    <a:ext uri="{9D8B030D-6E8A-4147-A177-3AD203B41FA5}">
                      <a16:colId xmlns:a16="http://schemas.microsoft.com/office/drawing/2014/main" val="895380415"/>
                    </a:ext>
                  </a:extLst>
                </a:gridCol>
                <a:gridCol w="983544">
                  <a:extLst>
                    <a:ext uri="{9D8B030D-6E8A-4147-A177-3AD203B41FA5}">
                      <a16:colId xmlns:a16="http://schemas.microsoft.com/office/drawing/2014/main" val="728628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ACREDITADOR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IN SITU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8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ANTROPOLOGÍA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FACULTAD DE CIENCIAS SOCIALES, C-III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ACCECISO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$116,000.00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91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DE ESTUDIOS PARA EL ARTE Y LA 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$56,000.00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29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PEDAGOGÍA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ESCUELA DE HUMANIDADES C-IX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PIJIJIAPAN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ACCECISO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$116,000.00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846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MEDICINA VETERINARIA Y ZOOTECNIA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ESCUELA DE ESTUDIOS AGROPECUARIOS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MEZCALAPA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93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MEDICINA VETERINARIA Y ZOOTECNIA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FACULTAD MAYA DE ESTUDIOS AGROPECUARIOS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18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SEGURIDAD ALIMENTARIA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FACULTAD MAYA DE ESTUDIOS AGROPECUARIOS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COMEAA/CIEES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116,000.00</a:t>
                      </a:r>
                    </a:p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$110,000.00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21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INGLÉS A DISTANCIA</a:t>
                      </a:r>
                    </a:p>
                    <a:p>
                      <a:pPr marL="0" algn="ctr" defTabSz="914400" rtl="0" eaLnBrk="1" fontAlgn="ctr" latinLnBrk="0" hangingPunct="1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s-MX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ESCUELA DE LENGUAS,  CAMPUS TAPACHULA </a:t>
                      </a:r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CIEES</a:t>
                      </a:r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$110,000.00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$50,000.00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868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8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8487" cy="4601183"/>
          </a:xfrm>
        </p:spPr>
        <p:txBody>
          <a:bodyPr/>
          <a:lstStyle/>
          <a:p>
            <a:pPr algn="ctr"/>
            <a:r>
              <a:rPr lang="es-MX" dirty="0" smtClean="0"/>
              <a:t>PROGRAMAS QUE RECIBIRÁN VISITA DE SEGUIMIENTO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53953"/>
              </p:ext>
            </p:extLst>
          </p:nvPr>
        </p:nvGraphicFramePr>
        <p:xfrm>
          <a:off x="3868738" y="863600"/>
          <a:ext cx="73152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22">
                  <a:extLst>
                    <a:ext uri="{9D8B030D-6E8A-4147-A177-3AD203B41FA5}">
                      <a16:colId xmlns:a16="http://schemas.microsoft.com/office/drawing/2014/main" val="3874824971"/>
                    </a:ext>
                  </a:extLst>
                </a:gridCol>
                <a:gridCol w="2547558">
                  <a:extLst>
                    <a:ext uri="{9D8B030D-6E8A-4147-A177-3AD203B41FA5}">
                      <a16:colId xmlns:a16="http://schemas.microsoft.com/office/drawing/2014/main" val="1489331035"/>
                    </a:ext>
                  </a:extLst>
                </a:gridCol>
                <a:gridCol w="1580061">
                  <a:extLst>
                    <a:ext uri="{9D8B030D-6E8A-4147-A177-3AD203B41FA5}">
                      <a16:colId xmlns:a16="http://schemas.microsoft.com/office/drawing/2014/main" val="331727251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181215612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92558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UNIDAD</a:t>
                      </a:r>
                      <a:r>
                        <a:rPr lang="es-MX" sz="1200" baseline="0" dirty="0" smtClean="0"/>
                        <a:t> ACADÉMICA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PROGRAMA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ORGANISMO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VIGENCIA</a:t>
                      </a: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655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Facultad de Ciencias Agrícolas, Campus IV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Ingeniero Forestal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29/01/2022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95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Facultad de Ciencias Agronómicas, Campus V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Ingeniero Agrónomo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29/01/2022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966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Escuela de Estudios Agropecuarios </a:t>
                      </a: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Mezcalapa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Ingeniería en Agronomía 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COMEAA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45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Contaduría y Administración Campus I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Administración 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84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Contaduría y Administración Campus I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Contaduría 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097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Negocios, Campus IV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Contaduría  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82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Ciencias de la Administración,  Campus IV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Agronegocios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08/12/2022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68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Ciencias de la Administración,  Campus IV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Comercio Internacional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CACECA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51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Ciencias Sociales, Campus III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Sociología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ACCECISO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77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Humanidades, Campus VI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Pedagogía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ACCECISO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5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de Humanidades, Campus VI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Tecnologías de Información y Comunicación Aplicadas a la Educación (a distancia)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 err="1">
                          <a:effectLst/>
                          <a:latin typeface="Calibri" panose="020F0502020204030204" pitchFamily="34" charset="0"/>
                        </a:rPr>
                        <a:t>ACCECISO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876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s-MX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Facultad en Ciencias en Física y Matemáticas 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alibri" panose="020F0502020204030204" pitchFamily="34" charset="0"/>
                        </a:rPr>
                        <a:t>CAPEM</a:t>
                      </a:r>
                      <a:endParaRPr lang="es-MX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772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0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27939" y="362024"/>
            <a:ext cx="7073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2060"/>
                </a:solidFill>
              </a:rPr>
              <a:t>LOS PROGRAMAS QUE SERÁN EVALUADOS DEBEN CONSIDERAR LO SIGUIENTE: 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1129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2785" y="633171"/>
            <a:ext cx="11025139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alibri" panose="020F0502020204030204" pitchFamily="34" charset="0"/>
              </a:rPr>
              <a:t>Los programas con reconocimiento de calidad y aquellos que serán evaluados, deben considerar los siguientes gastos</a:t>
            </a:r>
            <a:r>
              <a:rPr lang="es-MX" sz="2000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</a:rPr>
              <a:t>Mantenimiento de la infraestructura (pintura, baños, mobiliario, </a:t>
            </a:r>
            <a:r>
              <a:rPr lang="es-MX" sz="2000" dirty="0" smtClean="0">
                <a:latin typeface="Calibri" panose="020F0502020204030204" pitchFamily="34" charset="0"/>
              </a:rPr>
              <a:t>impermeabilización, fumigaciones).</a:t>
            </a:r>
            <a:endParaRPr lang="es-MX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Adecuación </a:t>
            </a:r>
            <a:r>
              <a:rPr lang="es-MX" sz="2000" dirty="0">
                <a:latin typeface="Calibri" panose="020F0502020204030204" pitchFamily="34" charset="0"/>
              </a:rPr>
              <a:t>y equipamiento de la infraestructura.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Pago </a:t>
            </a:r>
            <a:r>
              <a:rPr lang="es-MX" sz="2000" dirty="0">
                <a:latin typeface="Calibri" panose="020F0502020204030204" pitchFamily="34" charset="0"/>
              </a:rPr>
              <a:t>de calibraciones por organizaciones acreditadas externas, de acuerdo a los criterios </a:t>
            </a:r>
            <a:r>
              <a:rPr lang="es-MX" sz="2000" dirty="0" smtClean="0">
                <a:latin typeface="Calibri" panose="020F0502020204030204" pitchFamily="34" charset="0"/>
              </a:rPr>
              <a:t>de cada </a:t>
            </a:r>
            <a:r>
              <a:rPr lang="es-MX" sz="2000" dirty="0">
                <a:latin typeface="Calibri" panose="020F0502020204030204" pitchFamily="34" charset="0"/>
              </a:rPr>
              <a:t>equipo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  <a:endParaRPr lang="es-MX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Pago </a:t>
            </a:r>
            <a:r>
              <a:rPr lang="es-MX" sz="2000" dirty="0">
                <a:latin typeface="Calibri" panose="020F0502020204030204" pitchFamily="34" charset="0"/>
              </a:rPr>
              <a:t>de membresía a asociaciones afines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0952" y="3168230"/>
            <a:ext cx="10865041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Pago </a:t>
            </a:r>
            <a:r>
              <a:rPr lang="es-MX" sz="2000" dirty="0">
                <a:latin typeface="Calibri" panose="020F0502020204030204" pitchFamily="34" charset="0"/>
              </a:rPr>
              <a:t>de </a:t>
            </a:r>
            <a:r>
              <a:rPr lang="es-MX" sz="2000" dirty="0" smtClean="0">
                <a:latin typeface="Calibri" panose="020F0502020204030204" pitchFamily="34" charset="0"/>
              </a:rPr>
              <a:t>servicios a </a:t>
            </a:r>
            <a:r>
              <a:rPr lang="es-MX" sz="2000" dirty="0">
                <a:latin typeface="Calibri" panose="020F0502020204030204" pitchFamily="34" charset="0"/>
              </a:rPr>
              <a:t>los </a:t>
            </a:r>
            <a:r>
              <a:rPr lang="es-MX" sz="2000" dirty="0" smtClean="0">
                <a:latin typeface="Calibri" panose="020F0502020204030204" pitchFamily="34" charset="0"/>
              </a:rPr>
              <a:t>organismos (CIEES </a:t>
            </a:r>
            <a:r>
              <a:rPr lang="es-MX" sz="2000" dirty="0">
                <a:latin typeface="Calibri" panose="020F0502020204030204" pitchFamily="34" charset="0"/>
              </a:rPr>
              <a:t>y/o </a:t>
            </a:r>
            <a:r>
              <a:rPr lang="es-MX" sz="2000" dirty="0" smtClean="0">
                <a:latin typeface="Calibri" panose="020F0502020204030204" pitchFamily="34" charset="0"/>
              </a:rPr>
              <a:t>COPAES), </a:t>
            </a:r>
            <a:r>
              <a:rPr lang="es-MX" sz="2000" dirty="0">
                <a:latin typeface="Calibri" panose="020F0502020204030204" pitchFamily="34" charset="0"/>
              </a:rPr>
              <a:t>en el caso de que así se requiera.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Pagos para las visitas </a:t>
            </a:r>
            <a:r>
              <a:rPr lang="es-MX" sz="2000" dirty="0">
                <a:latin typeface="Calibri" panose="020F0502020204030204" pitchFamily="34" charset="0"/>
              </a:rPr>
              <a:t>de evaluación y seguimiento de los CIEES y/o COPAES: pago de transporte </a:t>
            </a:r>
            <a:r>
              <a:rPr lang="es-MX" sz="2000" dirty="0" smtClean="0">
                <a:latin typeface="Calibri" panose="020F0502020204030204" pitchFamily="34" charset="0"/>
              </a:rPr>
              <a:t>aéreo, terrestre</a:t>
            </a:r>
            <a:r>
              <a:rPr lang="es-MX" sz="2000" dirty="0">
                <a:latin typeface="Calibri" panose="020F0502020204030204" pitchFamily="34" charset="0"/>
              </a:rPr>
              <a:t>, alimentación y hospedaje a la Comisión Evaluadora de los CIEES y/o COPAES.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Calibri" panose="020F0502020204030204" pitchFamily="34" charset="0"/>
              </a:rPr>
              <a:t>Gastos </a:t>
            </a:r>
            <a:r>
              <a:rPr lang="es-MX" sz="2000" dirty="0">
                <a:latin typeface="Calibri" panose="020F0502020204030204" pitchFamily="34" charset="0"/>
              </a:rPr>
              <a:t>de papelería (carpetas de evidencias, difusión</a:t>
            </a:r>
            <a:r>
              <a:rPr lang="es-MX" sz="2000" dirty="0" smtClean="0">
                <a:latin typeface="Calibri" panose="020F0502020204030204" pitchFamily="34" charset="0"/>
              </a:rPr>
              <a:t>).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0951" y="5435463"/>
            <a:ext cx="10865041" cy="1200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Calibri" panose="020F0502020204030204" pitchFamily="34" charset="0"/>
              </a:rPr>
              <a:t>E</a:t>
            </a:r>
            <a:r>
              <a:rPr lang="es-MX" sz="2400" dirty="0" smtClean="0">
                <a:latin typeface="Calibri" panose="020F0502020204030204" pitchFamily="34" charset="0"/>
              </a:rPr>
              <a:t>stablecer </a:t>
            </a:r>
            <a:r>
              <a:rPr lang="es-MX" sz="2400" dirty="0">
                <a:latin typeface="Calibri" panose="020F0502020204030204" pitchFamily="34" charset="0"/>
              </a:rPr>
              <a:t>contacto con </a:t>
            </a:r>
            <a:r>
              <a:rPr lang="es-MX" sz="2400" dirty="0" smtClean="0">
                <a:latin typeface="Calibri" panose="020F0502020204030204" pitchFamily="34" charset="0"/>
              </a:rPr>
              <a:t>la Dirección </a:t>
            </a:r>
            <a:r>
              <a:rPr lang="es-MX" sz="2400" dirty="0">
                <a:latin typeface="Calibri" panose="020F0502020204030204" pitchFamily="34" charset="0"/>
              </a:rPr>
              <a:t>de Gestión de la Calidad, a fin de coordinar las acciones orientadas a la atención de </a:t>
            </a:r>
            <a:r>
              <a:rPr lang="es-MX" sz="2400" dirty="0" smtClean="0">
                <a:latin typeface="Calibri" panose="020F0502020204030204" pitchFamily="34" charset="0"/>
              </a:rPr>
              <a:t>las recomendaciones </a:t>
            </a:r>
            <a:r>
              <a:rPr lang="es-MX" sz="2400" dirty="0">
                <a:latin typeface="Calibri" panose="020F0502020204030204" pitchFamily="34" charset="0"/>
              </a:rPr>
              <a:t>o requisitos de los organismos </a:t>
            </a:r>
            <a:r>
              <a:rPr lang="es-MX" sz="2400" dirty="0" smtClean="0">
                <a:latin typeface="Calibri" panose="020F0502020204030204" pitchFamily="34" charset="0"/>
              </a:rPr>
              <a:t>externos.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5781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820" y="1123837"/>
            <a:ext cx="3332859" cy="4601183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RECOMENDACIONES PARA LA MEJORA,  CONTRIBUIR A MEJORAR EL </a:t>
            </a:r>
            <a:b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CLIMA LABORAL</a:t>
            </a:r>
            <a:endParaRPr lang="es-MX" sz="2400" dirty="0"/>
          </a:p>
        </p:txBody>
      </p:sp>
      <p:sp>
        <p:nvSpPr>
          <p:cNvPr id="6" name="5 Rectángulo"/>
          <p:cNvSpPr/>
          <p:nvPr/>
        </p:nvSpPr>
        <p:spPr>
          <a:xfrm>
            <a:off x="3589233" y="1313805"/>
            <a:ext cx="77907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800" b="1" dirty="0">
                <a:solidFill>
                  <a:schemeClr val="tx2">
                    <a:lumMod val="75000"/>
                  </a:schemeClr>
                </a:solidFill>
              </a:rPr>
              <a:t>Considerar en su POA rubros como: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Capacitación al personal que opera los procesos.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Gastos de mantenimiento de infraestructura 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educativa.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Gastos para el buen funcionamiento de la conectividad e 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internet.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Line 5"/>
          <p:cNvSpPr>
            <a:spLocks noChangeShapeType="1"/>
          </p:cNvSpPr>
          <p:nvPr/>
        </p:nvSpPr>
        <p:spPr bwMode="auto">
          <a:xfrm flipV="1">
            <a:off x="4518308" y="4233313"/>
            <a:ext cx="4551362" cy="973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799" name="Line 63"/>
          <p:cNvSpPr>
            <a:spLocks noChangeShapeType="1"/>
          </p:cNvSpPr>
          <p:nvPr/>
        </p:nvSpPr>
        <p:spPr bwMode="auto">
          <a:xfrm flipV="1">
            <a:off x="9006170" y="4287291"/>
            <a:ext cx="0" cy="954087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05" name="Line 69"/>
          <p:cNvSpPr>
            <a:spLocks noChangeShapeType="1"/>
          </p:cNvSpPr>
          <p:nvPr/>
        </p:nvSpPr>
        <p:spPr bwMode="auto">
          <a:xfrm flipV="1">
            <a:off x="5381908" y="5004838"/>
            <a:ext cx="0" cy="2159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06" name="Line 70"/>
          <p:cNvSpPr>
            <a:spLocks noChangeShapeType="1"/>
          </p:cNvSpPr>
          <p:nvPr/>
        </p:nvSpPr>
        <p:spPr bwMode="auto">
          <a:xfrm flipV="1">
            <a:off x="5886733" y="4920663"/>
            <a:ext cx="0" cy="288925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07" name="Line 71"/>
          <p:cNvSpPr>
            <a:spLocks noChangeShapeType="1"/>
          </p:cNvSpPr>
          <p:nvPr/>
        </p:nvSpPr>
        <p:spPr bwMode="auto">
          <a:xfrm flipV="1">
            <a:off x="6389970" y="4788938"/>
            <a:ext cx="0" cy="4318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08" name="Line 72"/>
          <p:cNvSpPr>
            <a:spLocks noChangeShapeType="1"/>
          </p:cNvSpPr>
          <p:nvPr/>
        </p:nvSpPr>
        <p:spPr bwMode="auto">
          <a:xfrm flipV="1">
            <a:off x="6894795" y="4704763"/>
            <a:ext cx="0" cy="504825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09" name="Line 73"/>
          <p:cNvSpPr>
            <a:spLocks noChangeShapeType="1"/>
          </p:cNvSpPr>
          <p:nvPr/>
        </p:nvSpPr>
        <p:spPr bwMode="auto">
          <a:xfrm flipV="1">
            <a:off x="7326595" y="4615902"/>
            <a:ext cx="0" cy="6477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10" name="Line 74"/>
          <p:cNvSpPr>
            <a:spLocks noChangeShapeType="1"/>
          </p:cNvSpPr>
          <p:nvPr/>
        </p:nvSpPr>
        <p:spPr bwMode="auto">
          <a:xfrm flipV="1">
            <a:off x="7758395" y="4532022"/>
            <a:ext cx="0" cy="720725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2811" name="Line 75"/>
          <p:cNvSpPr>
            <a:spLocks noChangeShapeType="1"/>
          </p:cNvSpPr>
          <p:nvPr/>
        </p:nvSpPr>
        <p:spPr bwMode="auto">
          <a:xfrm flipV="1">
            <a:off x="8334658" y="4414585"/>
            <a:ext cx="0" cy="8636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74" name="73 Diagrama"/>
          <p:cNvGraphicFramePr/>
          <p:nvPr>
            <p:extLst>
              <p:ext uri="{D42A27DB-BD31-4B8C-83A1-F6EECF244321}">
                <p14:modId xmlns:p14="http://schemas.microsoft.com/office/powerpoint/2010/main" val="333675848"/>
              </p:ext>
            </p:extLst>
          </p:nvPr>
        </p:nvGraphicFramePr>
        <p:xfrm>
          <a:off x="6051640" y="2700657"/>
          <a:ext cx="244827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60" name="Rectangle 64"/>
          <p:cNvSpPr>
            <a:spLocks noChangeArrowheads="1"/>
          </p:cNvSpPr>
          <p:nvPr/>
        </p:nvSpPr>
        <p:spPr bwMode="auto">
          <a:xfrm>
            <a:off x="4518309" y="5223914"/>
            <a:ext cx="4518025" cy="56991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REQUISITOS</a:t>
            </a:r>
          </a:p>
        </p:txBody>
      </p:sp>
      <p:sp>
        <p:nvSpPr>
          <p:cNvPr id="64" name="63 Flecha izquierda y arriba"/>
          <p:cNvSpPr/>
          <p:nvPr/>
        </p:nvSpPr>
        <p:spPr>
          <a:xfrm flipH="1">
            <a:off x="4338263" y="1584061"/>
            <a:ext cx="5976664" cy="4392488"/>
          </a:xfrm>
          <a:prstGeom prst="leftUpArrow">
            <a:avLst>
              <a:gd name="adj1" fmla="val 1241"/>
              <a:gd name="adj2" fmla="val 2195"/>
              <a:gd name="adj3" fmla="val 33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64 CuadroTexto"/>
          <p:cNvSpPr txBox="1"/>
          <p:nvPr/>
        </p:nvSpPr>
        <p:spPr>
          <a:xfrm>
            <a:off x="6637203" y="602727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TIEMPO</a:t>
            </a:r>
          </a:p>
        </p:txBody>
      </p:sp>
      <p:sp>
        <p:nvSpPr>
          <p:cNvPr id="66" name="65 CuadroTexto"/>
          <p:cNvSpPr txBox="1"/>
          <p:nvPr/>
        </p:nvSpPr>
        <p:spPr>
          <a:xfrm rot="16200000">
            <a:off x="3298793" y="33436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CALIDAD</a:t>
            </a:r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3802879" y="524729"/>
            <a:ext cx="7733943" cy="1143000"/>
          </a:xfrm>
        </p:spPr>
        <p:txBody>
          <a:bodyPr/>
          <a:lstStyle/>
          <a:p>
            <a:r>
              <a:rPr lang="es-MX" dirty="0" smtClean="0">
                <a:solidFill>
                  <a:schemeClr val="tx2"/>
                </a:solidFill>
              </a:rPr>
              <a:t>Los requisitos de la calidad en </a:t>
            </a:r>
            <a:r>
              <a:rPr lang="es-MX" dirty="0" smtClean="0">
                <a:solidFill>
                  <a:schemeClr val="tx2"/>
                </a:solidFill>
              </a:rPr>
              <a:t>el tiempo…</a:t>
            </a:r>
            <a:endParaRPr lang="es-MX" dirty="0">
              <a:solidFill>
                <a:schemeClr val="tx2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003125" y="2992740"/>
            <a:ext cx="1947863" cy="1851025"/>
            <a:chOff x="3554237" y="3216015"/>
            <a:chExt cx="1947863" cy="1851025"/>
          </a:xfrm>
        </p:grpSpPr>
        <p:grpSp>
          <p:nvGrpSpPr>
            <p:cNvPr id="16" name="Group 53"/>
            <p:cNvGrpSpPr>
              <a:grpSpLocks/>
            </p:cNvGrpSpPr>
            <p:nvPr/>
          </p:nvGrpSpPr>
          <p:grpSpPr bwMode="auto">
            <a:xfrm rot="20564618">
              <a:off x="4597135" y="3879482"/>
              <a:ext cx="191485" cy="350631"/>
              <a:chOff x="1735" y="1988"/>
              <a:chExt cx="203" cy="412"/>
            </a:xfrm>
          </p:grpSpPr>
          <p:sp>
            <p:nvSpPr>
              <p:cNvPr id="31777" name="Freeform 54"/>
              <p:cNvSpPr>
                <a:spLocks/>
              </p:cNvSpPr>
              <p:nvPr/>
            </p:nvSpPr>
            <p:spPr bwMode="auto">
              <a:xfrm>
                <a:off x="1798" y="1997"/>
                <a:ext cx="140" cy="403"/>
              </a:xfrm>
              <a:custGeom>
                <a:avLst/>
                <a:gdLst>
                  <a:gd name="T0" fmla="*/ 30 w 30"/>
                  <a:gd name="T1" fmla="*/ 0 h 118"/>
                  <a:gd name="T2" fmla="*/ 7 w 30"/>
                  <a:gd name="T3" fmla="*/ 24 h 118"/>
                  <a:gd name="T4" fmla="*/ 0 w 30"/>
                  <a:gd name="T5" fmla="*/ 50 h 118"/>
                  <a:gd name="T6" fmla="*/ 4 w 30"/>
                  <a:gd name="T7" fmla="*/ 79 h 118"/>
                  <a:gd name="T8" fmla="*/ 17 w 30"/>
                  <a:gd name="T9" fmla="*/ 105 h 118"/>
                  <a:gd name="T10" fmla="*/ 27 w 30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8"/>
                  <a:gd name="T20" fmla="*/ 30 w 30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8">
                    <a:moveTo>
                      <a:pt x="30" y="0"/>
                    </a:moveTo>
                    <a:lnTo>
                      <a:pt x="7" y="24"/>
                    </a:lnTo>
                    <a:lnTo>
                      <a:pt x="0" y="50"/>
                    </a:lnTo>
                    <a:lnTo>
                      <a:pt x="4" y="79"/>
                    </a:lnTo>
                    <a:lnTo>
                      <a:pt x="17" y="105"/>
                    </a:lnTo>
                    <a:lnTo>
                      <a:pt x="27" y="11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5222" tIns="32612" rIns="65222" bIns="32612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31778" name="Freeform 55"/>
              <p:cNvSpPr>
                <a:spLocks/>
              </p:cNvSpPr>
              <p:nvPr/>
            </p:nvSpPr>
            <p:spPr bwMode="auto">
              <a:xfrm>
                <a:off x="1735" y="1988"/>
                <a:ext cx="140" cy="403"/>
              </a:xfrm>
              <a:custGeom>
                <a:avLst/>
                <a:gdLst>
                  <a:gd name="T0" fmla="*/ 49 w 49"/>
                  <a:gd name="T1" fmla="*/ 0 h 172"/>
                  <a:gd name="T2" fmla="*/ 24 w 49"/>
                  <a:gd name="T3" fmla="*/ 31 h 172"/>
                  <a:gd name="T4" fmla="*/ 5 w 49"/>
                  <a:gd name="T5" fmla="*/ 63 h 172"/>
                  <a:gd name="T6" fmla="*/ 0 w 49"/>
                  <a:gd name="T7" fmla="*/ 85 h 172"/>
                  <a:gd name="T8" fmla="*/ 2 w 49"/>
                  <a:gd name="T9" fmla="*/ 113 h 172"/>
                  <a:gd name="T10" fmla="*/ 15 w 49"/>
                  <a:gd name="T11" fmla="*/ 140 h 172"/>
                  <a:gd name="T12" fmla="*/ 42 w 49"/>
                  <a:gd name="T13" fmla="*/ 17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172"/>
                  <a:gd name="T23" fmla="*/ 49 w 49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172">
                    <a:moveTo>
                      <a:pt x="49" y="0"/>
                    </a:moveTo>
                    <a:lnTo>
                      <a:pt x="24" y="31"/>
                    </a:lnTo>
                    <a:lnTo>
                      <a:pt x="5" y="63"/>
                    </a:lnTo>
                    <a:lnTo>
                      <a:pt x="0" y="85"/>
                    </a:lnTo>
                    <a:lnTo>
                      <a:pt x="2" y="113"/>
                    </a:lnTo>
                    <a:lnTo>
                      <a:pt x="15" y="140"/>
                    </a:lnTo>
                    <a:lnTo>
                      <a:pt x="42" y="1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5222" tIns="32612" rIns="65222" bIns="32612">
                <a:spAutoFit/>
              </a:bodyPr>
              <a:lstStyle/>
              <a:p>
                <a:endParaRPr lang="es-MX"/>
              </a:p>
            </p:txBody>
          </p:sp>
        </p:grpSp>
        <p:grpSp>
          <p:nvGrpSpPr>
            <p:cNvPr id="67" name="Group 11"/>
            <p:cNvGrpSpPr>
              <a:grpSpLocks/>
            </p:cNvGrpSpPr>
            <p:nvPr/>
          </p:nvGrpSpPr>
          <p:grpSpPr bwMode="auto">
            <a:xfrm rot="-1035382">
              <a:off x="3554237" y="3216015"/>
              <a:ext cx="1947863" cy="1851025"/>
              <a:chOff x="625" y="1043"/>
              <a:chExt cx="2065" cy="2175"/>
            </a:xfrm>
          </p:grpSpPr>
          <p:grpSp>
            <p:nvGrpSpPr>
              <p:cNvPr id="68" name="Group 12"/>
              <p:cNvGrpSpPr>
                <a:grpSpLocks/>
              </p:cNvGrpSpPr>
              <p:nvPr/>
            </p:nvGrpSpPr>
            <p:grpSpPr bwMode="auto">
              <a:xfrm>
                <a:off x="1290" y="1043"/>
                <a:ext cx="896" cy="201"/>
                <a:chOff x="4101" y="1295"/>
                <a:chExt cx="896" cy="225"/>
              </a:xfrm>
            </p:grpSpPr>
            <p:sp>
              <p:nvSpPr>
                <p:cNvPr id="114" name="Freeform 13"/>
                <p:cNvSpPr>
                  <a:spLocks/>
                </p:cNvSpPr>
                <p:nvPr/>
              </p:nvSpPr>
              <p:spPr bwMode="auto">
                <a:xfrm>
                  <a:off x="4905" y="1447"/>
                  <a:ext cx="92" cy="42"/>
                </a:xfrm>
                <a:custGeom>
                  <a:avLst/>
                  <a:gdLst>
                    <a:gd name="T0" fmla="*/ 0 w 92"/>
                    <a:gd name="T1" fmla="*/ 42 h 42"/>
                    <a:gd name="T2" fmla="*/ 23 w 92"/>
                    <a:gd name="T3" fmla="*/ 19 h 42"/>
                    <a:gd name="T4" fmla="*/ 29 w 92"/>
                    <a:gd name="T5" fmla="*/ 13 h 42"/>
                    <a:gd name="T6" fmla="*/ 33 w 92"/>
                    <a:gd name="T7" fmla="*/ 12 h 42"/>
                    <a:gd name="T8" fmla="*/ 38 w 92"/>
                    <a:gd name="T9" fmla="*/ 9 h 42"/>
                    <a:gd name="T10" fmla="*/ 44 w 92"/>
                    <a:gd name="T11" fmla="*/ 4 h 42"/>
                    <a:gd name="T12" fmla="*/ 49 w 92"/>
                    <a:gd name="T13" fmla="*/ 3 h 42"/>
                    <a:gd name="T14" fmla="*/ 54 w 92"/>
                    <a:gd name="T15" fmla="*/ 1 h 42"/>
                    <a:gd name="T16" fmla="*/ 59 w 92"/>
                    <a:gd name="T17" fmla="*/ 0 h 42"/>
                    <a:gd name="T18" fmla="*/ 66 w 92"/>
                    <a:gd name="T19" fmla="*/ 0 h 42"/>
                    <a:gd name="T20" fmla="*/ 71 w 92"/>
                    <a:gd name="T21" fmla="*/ 0 h 42"/>
                    <a:gd name="T22" fmla="*/ 74 w 92"/>
                    <a:gd name="T23" fmla="*/ 0 h 42"/>
                    <a:gd name="T24" fmla="*/ 79 w 92"/>
                    <a:gd name="T25" fmla="*/ 1 h 42"/>
                    <a:gd name="T26" fmla="*/ 81 w 92"/>
                    <a:gd name="T27" fmla="*/ 3 h 42"/>
                    <a:gd name="T28" fmla="*/ 86 w 92"/>
                    <a:gd name="T29" fmla="*/ 7 h 42"/>
                    <a:gd name="T30" fmla="*/ 90 w 92"/>
                    <a:gd name="T31" fmla="*/ 12 h 42"/>
                    <a:gd name="T32" fmla="*/ 91 w 92"/>
                    <a:gd name="T33" fmla="*/ 14 h 42"/>
                    <a:gd name="T34" fmla="*/ 92 w 92"/>
                    <a:gd name="T35" fmla="*/ 22 h 42"/>
                    <a:gd name="T36" fmla="*/ 91 w 92"/>
                    <a:gd name="T37" fmla="*/ 30 h 42"/>
                    <a:gd name="T38" fmla="*/ 90 w 92"/>
                    <a:gd name="T39" fmla="*/ 33 h 42"/>
                    <a:gd name="T40" fmla="*/ 86 w 92"/>
                    <a:gd name="T41" fmla="*/ 36 h 42"/>
                    <a:gd name="T42" fmla="*/ 80 w 92"/>
                    <a:gd name="T43" fmla="*/ 39 h 42"/>
                    <a:gd name="T44" fmla="*/ 74 w 92"/>
                    <a:gd name="T45" fmla="*/ 41 h 42"/>
                    <a:gd name="T46" fmla="*/ 66 w 92"/>
                    <a:gd name="T47" fmla="*/ 41 h 42"/>
                    <a:gd name="T48" fmla="*/ 59 w 92"/>
                    <a:gd name="T49" fmla="*/ 38 h 42"/>
                    <a:gd name="T50" fmla="*/ 49 w 92"/>
                    <a:gd name="T51" fmla="*/ 35 h 42"/>
                    <a:gd name="T52" fmla="*/ 42 w 92"/>
                    <a:gd name="T53" fmla="*/ 35 h 42"/>
                    <a:gd name="T54" fmla="*/ 31 w 92"/>
                    <a:gd name="T55" fmla="*/ 35 h 42"/>
                    <a:gd name="T56" fmla="*/ 19 w 92"/>
                    <a:gd name="T57" fmla="*/ 36 h 42"/>
                    <a:gd name="T58" fmla="*/ 0 w 92"/>
                    <a:gd name="T59" fmla="*/ 42 h 4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2"/>
                    <a:gd name="T91" fmla="*/ 0 h 42"/>
                    <a:gd name="T92" fmla="*/ 92 w 92"/>
                    <a:gd name="T93" fmla="*/ 42 h 4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2" h="42">
                      <a:moveTo>
                        <a:pt x="0" y="42"/>
                      </a:moveTo>
                      <a:lnTo>
                        <a:pt x="23" y="19"/>
                      </a:lnTo>
                      <a:lnTo>
                        <a:pt x="29" y="13"/>
                      </a:lnTo>
                      <a:lnTo>
                        <a:pt x="33" y="12"/>
                      </a:lnTo>
                      <a:lnTo>
                        <a:pt x="38" y="9"/>
                      </a:lnTo>
                      <a:lnTo>
                        <a:pt x="44" y="4"/>
                      </a:lnTo>
                      <a:lnTo>
                        <a:pt x="49" y="3"/>
                      </a:lnTo>
                      <a:lnTo>
                        <a:pt x="54" y="1"/>
                      </a:lnTo>
                      <a:lnTo>
                        <a:pt x="59" y="0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9" y="1"/>
                      </a:lnTo>
                      <a:lnTo>
                        <a:pt x="81" y="3"/>
                      </a:lnTo>
                      <a:lnTo>
                        <a:pt x="86" y="7"/>
                      </a:lnTo>
                      <a:lnTo>
                        <a:pt x="90" y="12"/>
                      </a:lnTo>
                      <a:lnTo>
                        <a:pt x="91" y="14"/>
                      </a:lnTo>
                      <a:lnTo>
                        <a:pt x="92" y="22"/>
                      </a:lnTo>
                      <a:lnTo>
                        <a:pt x="91" y="30"/>
                      </a:lnTo>
                      <a:lnTo>
                        <a:pt x="90" y="33"/>
                      </a:lnTo>
                      <a:lnTo>
                        <a:pt x="86" y="36"/>
                      </a:lnTo>
                      <a:lnTo>
                        <a:pt x="80" y="39"/>
                      </a:lnTo>
                      <a:lnTo>
                        <a:pt x="74" y="41"/>
                      </a:lnTo>
                      <a:lnTo>
                        <a:pt x="66" y="41"/>
                      </a:lnTo>
                      <a:lnTo>
                        <a:pt x="59" y="38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31" y="35"/>
                      </a:lnTo>
                      <a:lnTo>
                        <a:pt x="19" y="3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15" name="Freeform 14"/>
                <p:cNvSpPr>
                  <a:spLocks/>
                </p:cNvSpPr>
                <p:nvPr/>
              </p:nvSpPr>
              <p:spPr bwMode="auto">
                <a:xfrm>
                  <a:off x="4101" y="1491"/>
                  <a:ext cx="61" cy="29"/>
                </a:xfrm>
                <a:custGeom>
                  <a:avLst/>
                  <a:gdLst>
                    <a:gd name="T0" fmla="*/ 61 w 61"/>
                    <a:gd name="T1" fmla="*/ 29 h 29"/>
                    <a:gd name="T2" fmla="*/ 45 w 61"/>
                    <a:gd name="T3" fmla="*/ 13 h 29"/>
                    <a:gd name="T4" fmla="*/ 42 w 61"/>
                    <a:gd name="T5" fmla="*/ 9 h 29"/>
                    <a:gd name="T6" fmla="*/ 39 w 61"/>
                    <a:gd name="T7" fmla="*/ 7 h 29"/>
                    <a:gd name="T8" fmla="*/ 37 w 61"/>
                    <a:gd name="T9" fmla="*/ 6 h 29"/>
                    <a:gd name="T10" fmla="*/ 32 w 61"/>
                    <a:gd name="T11" fmla="*/ 2 h 29"/>
                    <a:gd name="T12" fmla="*/ 28 w 61"/>
                    <a:gd name="T13" fmla="*/ 2 h 29"/>
                    <a:gd name="T14" fmla="*/ 25 w 61"/>
                    <a:gd name="T15" fmla="*/ 1 h 29"/>
                    <a:gd name="T16" fmla="*/ 23 w 61"/>
                    <a:gd name="T17" fmla="*/ 0 h 29"/>
                    <a:gd name="T18" fmla="*/ 18 w 61"/>
                    <a:gd name="T19" fmla="*/ 0 h 29"/>
                    <a:gd name="T20" fmla="*/ 15 w 61"/>
                    <a:gd name="T21" fmla="*/ 0 h 29"/>
                    <a:gd name="T22" fmla="*/ 12 w 61"/>
                    <a:gd name="T23" fmla="*/ 0 h 29"/>
                    <a:gd name="T24" fmla="*/ 9 w 61"/>
                    <a:gd name="T25" fmla="*/ 1 h 29"/>
                    <a:gd name="T26" fmla="*/ 6 w 61"/>
                    <a:gd name="T27" fmla="*/ 2 h 29"/>
                    <a:gd name="T28" fmla="*/ 3 w 61"/>
                    <a:gd name="T29" fmla="*/ 4 h 29"/>
                    <a:gd name="T30" fmla="*/ 2 w 61"/>
                    <a:gd name="T31" fmla="*/ 7 h 29"/>
                    <a:gd name="T32" fmla="*/ 0 w 61"/>
                    <a:gd name="T33" fmla="*/ 9 h 29"/>
                    <a:gd name="T34" fmla="*/ 0 w 61"/>
                    <a:gd name="T35" fmla="*/ 16 h 29"/>
                    <a:gd name="T36" fmla="*/ 0 w 61"/>
                    <a:gd name="T37" fmla="*/ 20 h 29"/>
                    <a:gd name="T38" fmla="*/ 2 w 61"/>
                    <a:gd name="T39" fmla="*/ 22 h 29"/>
                    <a:gd name="T40" fmla="*/ 3 w 61"/>
                    <a:gd name="T41" fmla="*/ 26 h 29"/>
                    <a:gd name="T42" fmla="*/ 8 w 61"/>
                    <a:gd name="T43" fmla="*/ 27 h 29"/>
                    <a:gd name="T44" fmla="*/ 12 w 61"/>
                    <a:gd name="T45" fmla="*/ 27 h 29"/>
                    <a:gd name="T46" fmla="*/ 18 w 61"/>
                    <a:gd name="T47" fmla="*/ 27 h 29"/>
                    <a:gd name="T48" fmla="*/ 23 w 61"/>
                    <a:gd name="T49" fmla="*/ 26 h 29"/>
                    <a:gd name="T50" fmla="*/ 28 w 61"/>
                    <a:gd name="T51" fmla="*/ 25 h 29"/>
                    <a:gd name="T52" fmla="*/ 34 w 61"/>
                    <a:gd name="T53" fmla="*/ 25 h 29"/>
                    <a:gd name="T54" fmla="*/ 41 w 61"/>
                    <a:gd name="T55" fmla="*/ 25 h 29"/>
                    <a:gd name="T56" fmla="*/ 50 w 61"/>
                    <a:gd name="T57" fmla="*/ 26 h 29"/>
                    <a:gd name="T58" fmla="*/ 61 w 61"/>
                    <a:gd name="T59" fmla="*/ 29 h 2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1"/>
                    <a:gd name="T91" fmla="*/ 0 h 29"/>
                    <a:gd name="T92" fmla="*/ 61 w 61"/>
                    <a:gd name="T93" fmla="*/ 29 h 2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1" h="29">
                      <a:moveTo>
                        <a:pt x="61" y="29"/>
                      </a:move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9" y="7"/>
                      </a:lnTo>
                      <a:lnTo>
                        <a:pt x="37" y="6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5" y="1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3" y="26"/>
                      </a:lnTo>
                      <a:lnTo>
                        <a:pt x="8" y="27"/>
                      </a:lnTo>
                      <a:lnTo>
                        <a:pt x="12" y="27"/>
                      </a:lnTo>
                      <a:lnTo>
                        <a:pt x="18" y="27"/>
                      </a:lnTo>
                      <a:lnTo>
                        <a:pt x="23" y="26"/>
                      </a:lnTo>
                      <a:lnTo>
                        <a:pt x="28" y="25"/>
                      </a:lnTo>
                      <a:lnTo>
                        <a:pt x="34" y="25"/>
                      </a:lnTo>
                      <a:lnTo>
                        <a:pt x="41" y="25"/>
                      </a:lnTo>
                      <a:lnTo>
                        <a:pt x="50" y="26"/>
                      </a:lnTo>
                      <a:lnTo>
                        <a:pt x="61" y="29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16" name="Freeform 15"/>
                <p:cNvSpPr>
                  <a:spLocks/>
                </p:cNvSpPr>
                <p:nvPr/>
              </p:nvSpPr>
              <p:spPr bwMode="auto">
                <a:xfrm>
                  <a:off x="4692" y="1295"/>
                  <a:ext cx="104" cy="77"/>
                </a:xfrm>
                <a:custGeom>
                  <a:avLst/>
                  <a:gdLst>
                    <a:gd name="T0" fmla="*/ 0 w 104"/>
                    <a:gd name="T1" fmla="*/ 77 h 77"/>
                    <a:gd name="T2" fmla="*/ 4 w 104"/>
                    <a:gd name="T3" fmla="*/ 66 h 77"/>
                    <a:gd name="T4" fmla="*/ 8 w 104"/>
                    <a:gd name="T5" fmla="*/ 50 h 77"/>
                    <a:gd name="T6" fmla="*/ 15 w 104"/>
                    <a:gd name="T7" fmla="*/ 39 h 77"/>
                    <a:gd name="T8" fmla="*/ 22 w 104"/>
                    <a:gd name="T9" fmla="*/ 27 h 77"/>
                    <a:gd name="T10" fmla="*/ 29 w 104"/>
                    <a:gd name="T11" fmla="*/ 18 h 77"/>
                    <a:gd name="T12" fmla="*/ 36 w 104"/>
                    <a:gd name="T13" fmla="*/ 11 h 77"/>
                    <a:gd name="T14" fmla="*/ 43 w 104"/>
                    <a:gd name="T15" fmla="*/ 6 h 77"/>
                    <a:gd name="T16" fmla="*/ 52 w 104"/>
                    <a:gd name="T17" fmla="*/ 3 h 77"/>
                    <a:gd name="T18" fmla="*/ 61 w 104"/>
                    <a:gd name="T19" fmla="*/ 0 h 77"/>
                    <a:gd name="T20" fmla="*/ 71 w 104"/>
                    <a:gd name="T21" fmla="*/ 0 h 77"/>
                    <a:gd name="T22" fmla="*/ 82 w 104"/>
                    <a:gd name="T23" fmla="*/ 0 h 77"/>
                    <a:gd name="T24" fmla="*/ 92 w 104"/>
                    <a:gd name="T25" fmla="*/ 1 h 77"/>
                    <a:gd name="T26" fmla="*/ 95 w 104"/>
                    <a:gd name="T27" fmla="*/ 4 h 77"/>
                    <a:gd name="T28" fmla="*/ 100 w 104"/>
                    <a:gd name="T29" fmla="*/ 6 h 77"/>
                    <a:gd name="T30" fmla="*/ 101 w 104"/>
                    <a:gd name="T31" fmla="*/ 10 h 77"/>
                    <a:gd name="T32" fmla="*/ 104 w 104"/>
                    <a:gd name="T33" fmla="*/ 13 h 77"/>
                    <a:gd name="T34" fmla="*/ 104 w 104"/>
                    <a:gd name="T35" fmla="*/ 18 h 77"/>
                    <a:gd name="T36" fmla="*/ 104 w 104"/>
                    <a:gd name="T37" fmla="*/ 24 h 77"/>
                    <a:gd name="T38" fmla="*/ 100 w 104"/>
                    <a:gd name="T39" fmla="*/ 31 h 77"/>
                    <a:gd name="T40" fmla="*/ 99 w 104"/>
                    <a:gd name="T41" fmla="*/ 33 h 77"/>
                    <a:gd name="T42" fmla="*/ 95 w 104"/>
                    <a:gd name="T43" fmla="*/ 36 h 77"/>
                    <a:gd name="T44" fmla="*/ 92 w 104"/>
                    <a:gd name="T45" fmla="*/ 37 h 77"/>
                    <a:gd name="T46" fmla="*/ 87 w 104"/>
                    <a:gd name="T47" fmla="*/ 39 h 77"/>
                    <a:gd name="T48" fmla="*/ 81 w 104"/>
                    <a:gd name="T49" fmla="*/ 40 h 77"/>
                    <a:gd name="T50" fmla="*/ 75 w 104"/>
                    <a:gd name="T51" fmla="*/ 42 h 77"/>
                    <a:gd name="T52" fmla="*/ 69 w 104"/>
                    <a:gd name="T53" fmla="*/ 42 h 77"/>
                    <a:gd name="T54" fmla="*/ 64 w 104"/>
                    <a:gd name="T55" fmla="*/ 40 h 77"/>
                    <a:gd name="T56" fmla="*/ 56 w 104"/>
                    <a:gd name="T57" fmla="*/ 40 h 77"/>
                    <a:gd name="T58" fmla="*/ 48 w 104"/>
                    <a:gd name="T59" fmla="*/ 42 h 77"/>
                    <a:gd name="T60" fmla="*/ 40 w 104"/>
                    <a:gd name="T61" fmla="*/ 44 h 77"/>
                    <a:gd name="T62" fmla="*/ 35 w 104"/>
                    <a:gd name="T63" fmla="*/ 48 h 77"/>
                    <a:gd name="T64" fmla="*/ 28 w 104"/>
                    <a:gd name="T65" fmla="*/ 52 h 77"/>
                    <a:gd name="T66" fmla="*/ 19 w 104"/>
                    <a:gd name="T67" fmla="*/ 58 h 77"/>
                    <a:gd name="T68" fmla="*/ 11 w 104"/>
                    <a:gd name="T69" fmla="*/ 63 h 77"/>
                    <a:gd name="T70" fmla="*/ 7 w 104"/>
                    <a:gd name="T71" fmla="*/ 69 h 77"/>
                    <a:gd name="T72" fmla="*/ 0 w 104"/>
                    <a:gd name="T73" fmla="*/ 77 h 7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77"/>
                    <a:gd name="T113" fmla="*/ 104 w 104"/>
                    <a:gd name="T114" fmla="*/ 77 h 7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77">
                      <a:moveTo>
                        <a:pt x="0" y="77"/>
                      </a:moveTo>
                      <a:lnTo>
                        <a:pt x="4" y="66"/>
                      </a:lnTo>
                      <a:lnTo>
                        <a:pt x="8" y="50"/>
                      </a:lnTo>
                      <a:lnTo>
                        <a:pt x="15" y="39"/>
                      </a:lnTo>
                      <a:lnTo>
                        <a:pt x="22" y="27"/>
                      </a:lnTo>
                      <a:lnTo>
                        <a:pt x="29" y="18"/>
                      </a:lnTo>
                      <a:lnTo>
                        <a:pt x="36" y="11"/>
                      </a:lnTo>
                      <a:lnTo>
                        <a:pt x="43" y="6"/>
                      </a:lnTo>
                      <a:lnTo>
                        <a:pt x="52" y="3"/>
                      </a:lnTo>
                      <a:lnTo>
                        <a:pt x="61" y="0"/>
                      </a:lnTo>
                      <a:lnTo>
                        <a:pt x="71" y="0"/>
                      </a:lnTo>
                      <a:lnTo>
                        <a:pt x="82" y="0"/>
                      </a:lnTo>
                      <a:lnTo>
                        <a:pt x="92" y="1"/>
                      </a:lnTo>
                      <a:lnTo>
                        <a:pt x="95" y="4"/>
                      </a:lnTo>
                      <a:lnTo>
                        <a:pt x="100" y="6"/>
                      </a:lnTo>
                      <a:lnTo>
                        <a:pt x="101" y="10"/>
                      </a:lnTo>
                      <a:lnTo>
                        <a:pt x="104" y="13"/>
                      </a:lnTo>
                      <a:lnTo>
                        <a:pt x="104" y="18"/>
                      </a:lnTo>
                      <a:lnTo>
                        <a:pt x="104" y="24"/>
                      </a:lnTo>
                      <a:lnTo>
                        <a:pt x="100" y="31"/>
                      </a:lnTo>
                      <a:lnTo>
                        <a:pt x="99" y="33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7" y="39"/>
                      </a:lnTo>
                      <a:lnTo>
                        <a:pt x="81" y="40"/>
                      </a:lnTo>
                      <a:lnTo>
                        <a:pt x="75" y="42"/>
                      </a:lnTo>
                      <a:lnTo>
                        <a:pt x="69" y="42"/>
                      </a:lnTo>
                      <a:lnTo>
                        <a:pt x="64" y="40"/>
                      </a:lnTo>
                      <a:lnTo>
                        <a:pt x="56" y="40"/>
                      </a:lnTo>
                      <a:lnTo>
                        <a:pt x="48" y="42"/>
                      </a:lnTo>
                      <a:lnTo>
                        <a:pt x="40" y="44"/>
                      </a:lnTo>
                      <a:lnTo>
                        <a:pt x="35" y="48"/>
                      </a:lnTo>
                      <a:lnTo>
                        <a:pt x="28" y="52"/>
                      </a:lnTo>
                      <a:lnTo>
                        <a:pt x="19" y="58"/>
                      </a:lnTo>
                      <a:lnTo>
                        <a:pt x="11" y="63"/>
                      </a:lnTo>
                      <a:lnTo>
                        <a:pt x="7" y="69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17" name="Freeform 16"/>
                <p:cNvSpPr>
                  <a:spLocks/>
                </p:cNvSpPr>
                <p:nvPr/>
              </p:nvSpPr>
              <p:spPr bwMode="auto">
                <a:xfrm>
                  <a:off x="4226" y="1305"/>
                  <a:ext cx="104" cy="77"/>
                </a:xfrm>
                <a:custGeom>
                  <a:avLst/>
                  <a:gdLst>
                    <a:gd name="T0" fmla="*/ 104 w 104"/>
                    <a:gd name="T1" fmla="*/ 77 h 77"/>
                    <a:gd name="T2" fmla="*/ 99 w 104"/>
                    <a:gd name="T3" fmla="*/ 67 h 77"/>
                    <a:gd name="T4" fmla="*/ 95 w 104"/>
                    <a:gd name="T5" fmla="*/ 51 h 77"/>
                    <a:gd name="T6" fmla="*/ 91 w 104"/>
                    <a:gd name="T7" fmla="*/ 39 h 77"/>
                    <a:gd name="T8" fmla="*/ 82 w 104"/>
                    <a:gd name="T9" fmla="*/ 29 h 77"/>
                    <a:gd name="T10" fmla="*/ 74 w 104"/>
                    <a:gd name="T11" fmla="*/ 19 h 77"/>
                    <a:gd name="T12" fmla="*/ 67 w 104"/>
                    <a:gd name="T13" fmla="*/ 13 h 77"/>
                    <a:gd name="T14" fmla="*/ 60 w 104"/>
                    <a:gd name="T15" fmla="*/ 7 h 77"/>
                    <a:gd name="T16" fmla="*/ 51 w 104"/>
                    <a:gd name="T17" fmla="*/ 5 h 77"/>
                    <a:gd name="T18" fmla="*/ 43 w 104"/>
                    <a:gd name="T19" fmla="*/ 1 h 77"/>
                    <a:gd name="T20" fmla="*/ 32 w 104"/>
                    <a:gd name="T21" fmla="*/ 0 h 77"/>
                    <a:gd name="T22" fmla="*/ 20 w 104"/>
                    <a:gd name="T23" fmla="*/ 0 h 77"/>
                    <a:gd name="T24" fmla="*/ 12 w 104"/>
                    <a:gd name="T25" fmla="*/ 3 h 77"/>
                    <a:gd name="T26" fmla="*/ 7 w 104"/>
                    <a:gd name="T27" fmla="*/ 5 h 77"/>
                    <a:gd name="T28" fmla="*/ 2 w 104"/>
                    <a:gd name="T29" fmla="*/ 7 h 77"/>
                    <a:gd name="T30" fmla="*/ 1 w 104"/>
                    <a:gd name="T31" fmla="*/ 11 h 77"/>
                    <a:gd name="T32" fmla="*/ 0 w 104"/>
                    <a:gd name="T33" fmla="*/ 14 h 77"/>
                    <a:gd name="T34" fmla="*/ 0 w 104"/>
                    <a:gd name="T35" fmla="*/ 19 h 77"/>
                    <a:gd name="T36" fmla="*/ 0 w 104"/>
                    <a:gd name="T37" fmla="*/ 25 h 77"/>
                    <a:gd name="T38" fmla="*/ 2 w 104"/>
                    <a:gd name="T39" fmla="*/ 31 h 77"/>
                    <a:gd name="T40" fmla="*/ 5 w 104"/>
                    <a:gd name="T41" fmla="*/ 33 h 77"/>
                    <a:gd name="T42" fmla="*/ 7 w 104"/>
                    <a:gd name="T43" fmla="*/ 37 h 77"/>
                    <a:gd name="T44" fmla="*/ 12 w 104"/>
                    <a:gd name="T45" fmla="*/ 38 h 77"/>
                    <a:gd name="T46" fmla="*/ 17 w 104"/>
                    <a:gd name="T47" fmla="*/ 40 h 77"/>
                    <a:gd name="T48" fmla="*/ 22 w 104"/>
                    <a:gd name="T49" fmla="*/ 40 h 77"/>
                    <a:gd name="T50" fmla="*/ 28 w 104"/>
                    <a:gd name="T51" fmla="*/ 43 h 77"/>
                    <a:gd name="T52" fmla="*/ 33 w 104"/>
                    <a:gd name="T53" fmla="*/ 43 h 77"/>
                    <a:gd name="T54" fmla="*/ 40 w 104"/>
                    <a:gd name="T55" fmla="*/ 43 h 77"/>
                    <a:gd name="T56" fmla="*/ 46 w 104"/>
                    <a:gd name="T57" fmla="*/ 40 h 77"/>
                    <a:gd name="T58" fmla="*/ 56 w 104"/>
                    <a:gd name="T59" fmla="*/ 43 h 77"/>
                    <a:gd name="T60" fmla="*/ 63 w 104"/>
                    <a:gd name="T61" fmla="*/ 45 h 77"/>
                    <a:gd name="T62" fmla="*/ 70 w 104"/>
                    <a:gd name="T63" fmla="*/ 48 h 77"/>
                    <a:gd name="T64" fmla="*/ 76 w 104"/>
                    <a:gd name="T65" fmla="*/ 52 h 77"/>
                    <a:gd name="T66" fmla="*/ 85 w 104"/>
                    <a:gd name="T67" fmla="*/ 58 h 77"/>
                    <a:gd name="T68" fmla="*/ 92 w 104"/>
                    <a:gd name="T69" fmla="*/ 64 h 77"/>
                    <a:gd name="T70" fmla="*/ 96 w 104"/>
                    <a:gd name="T71" fmla="*/ 69 h 77"/>
                    <a:gd name="T72" fmla="*/ 104 w 104"/>
                    <a:gd name="T73" fmla="*/ 77 h 7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77"/>
                    <a:gd name="T113" fmla="*/ 104 w 104"/>
                    <a:gd name="T114" fmla="*/ 77 h 7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77">
                      <a:moveTo>
                        <a:pt x="104" y="77"/>
                      </a:moveTo>
                      <a:lnTo>
                        <a:pt x="99" y="67"/>
                      </a:lnTo>
                      <a:lnTo>
                        <a:pt x="95" y="51"/>
                      </a:lnTo>
                      <a:lnTo>
                        <a:pt x="91" y="39"/>
                      </a:lnTo>
                      <a:lnTo>
                        <a:pt x="82" y="29"/>
                      </a:lnTo>
                      <a:lnTo>
                        <a:pt x="74" y="19"/>
                      </a:lnTo>
                      <a:lnTo>
                        <a:pt x="67" y="13"/>
                      </a:lnTo>
                      <a:lnTo>
                        <a:pt x="60" y="7"/>
                      </a:lnTo>
                      <a:lnTo>
                        <a:pt x="51" y="5"/>
                      </a:lnTo>
                      <a:lnTo>
                        <a:pt x="43" y="1"/>
                      </a:lnTo>
                      <a:lnTo>
                        <a:pt x="32" y="0"/>
                      </a:lnTo>
                      <a:lnTo>
                        <a:pt x="20" y="0"/>
                      </a:lnTo>
                      <a:lnTo>
                        <a:pt x="12" y="3"/>
                      </a:lnTo>
                      <a:lnTo>
                        <a:pt x="7" y="5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5" y="33"/>
                      </a:lnTo>
                      <a:lnTo>
                        <a:pt x="7" y="37"/>
                      </a:lnTo>
                      <a:lnTo>
                        <a:pt x="12" y="38"/>
                      </a:lnTo>
                      <a:lnTo>
                        <a:pt x="17" y="40"/>
                      </a:lnTo>
                      <a:lnTo>
                        <a:pt x="22" y="40"/>
                      </a:lnTo>
                      <a:lnTo>
                        <a:pt x="28" y="43"/>
                      </a:lnTo>
                      <a:lnTo>
                        <a:pt x="33" y="43"/>
                      </a:lnTo>
                      <a:lnTo>
                        <a:pt x="40" y="43"/>
                      </a:lnTo>
                      <a:lnTo>
                        <a:pt x="46" y="40"/>
                      </a:lnTo>
                      <a:lnTo>
                        <a:pt x="56" y="43"/>
                      </a:lnTo>
                      <a:lnTo>
                        <a:pt x="63" y="45"/>
                      </a:lnTo>
                      <a:lnTo>
                        <a:pt x="70" y="48"/>
                      </a:lnTo>
                      <a:lnTo>
                        <a:pt x="76" y="52"/>
                      </a:lnTo>
                      <a:lnTo>
                        <a:pt x="85" y="58"/>
                      </a:lnTo>
                      <a:lnTo>
                        <a:pt x="92" y="64"/>
                      </a:lnTo>
                      <a:lnTo>
                        <a:pt x="96" y="69"/>
                      </a:lnTo>
                      <a:lnTo>
                        <a:pt x="104" y="77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</p:grpSp>
          <p:grpSp>
            <p:nvGrpSpPr>
              <p:cNvPr id="69" name="Group 17"/>
              <p:cNvGrpSpPr>
                <a:grpSpLocks/>
              </p:cNvGrpSpPr>
              <p:nvPr/>
            </p:nvGrpSpPr>
            <p:grpSpPr bwMode="auto">
              <a:xfrm>
                <a:off x="625" y="1318"/>
                <a:ext cx="1563" cy="1900"/>
                <a:chOff x="1325" y="1450"/>
                <a:chExt cx="1563" cy="1900"/>
              </a:xfrm>
            </p:grpSpPr>
            <p:sp>
              <p:nvSpPr>
                <p:cNvPr id="79" name="Freeform 18"/>
                <p:cNvSpPr>
                  <a:spLocks/>
                </p:cNvSpPr>
                <p:nvPr/>
              </p:nvSpPr>
              <p:spPr bwMode="auto">
                <a:xfrm>
                  <a:off x="1946" y="2246"/>
                  <a:ext cx="315" cy="573"/>
                </a:xfrm>
                <a:custGeom>
                  <a:avLst/>
                  <a:gdLst>
                    <a:gd name="T0" fmla="*/ 315 w 315"/>
                    <a:gd name="T1" fmla="*/ 26 h 573"/>
                    <a:gd name="T2" fmla="*/ 285 w 315"/>
                    <a:gd name="T3" fmla="*/ 268 h 573"/>
                    <a:gd name="T4" fmla="*/ 283 w 315"/>
                    <a:gd name="T5" fmla="*/ 390 h 573"/>
                    <a:gd name="T6" fmla="*/ 268 w 315"/>
                    <a:gd name="T7" fmla="*/ 461 h 573"/>
                    <a:gd name="T8" fmla="*/ 251 w 315"/>
                    <a:gd name="T9" fmla="*/ 573 h 573"/>
                    <a:gd name="T10" fmla="*/ 177 w 315"/>
                    <a:gd name="T11" fmla="*/ 553 h 573"/>
                    <a:gd name="T12" fmla="*/ 125 w 315"/>
                    <a:gd name="T13" fmla="*/ 526 h 573"/>
                    <a:gd name="T14" fmla="*/ 66 w 315"/>
                    <a:gd name="T15" fmla="*/ 471 h 573"/>
                    <a:gd name="T16" fmla="*/ 0 w 315"/>
                    <a:gd name="T17" fmla="*/ 394 h 573"/>
                    <a:gd name="T18" fmla="*/ 235 w 315"/>
                    <a:gd name="T19" fmla="*/ 0 h 573"/>
                    <a:gd name="T20" fmla="*/ 315 w 315"/>
                    <a:gd name="T21" fmla="*/ 26 h 5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5"/>
                    <a:gd name="T34" fmla="*/ 0 h 573"/>
                    <a:gd name="T35" fmla="*/ 315 w 315"/>
                    <a:gd name="T36" fmla="*/ 573 h 57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5" h="573">
                      <a:moveTo>
                        <a:pt x="315" y="26"/>
                      </a:moveTo>
                      <a:lnTo>
                        <a:pt x="285" y="268"/>
                      </a:lnTo>
                      <a:lnTo>
                        <a:pt x="283" y="390"/>
                      </a:lnTo>
                      <a:lnTo>
                        <a:pt x="268" y="461"/>
                      </a:lnTo>
                      <a:lnTo>
                        <a:pt x="251" y="573"/>
                      </a:lnTo>
                      <a:lnTo>
                        <a:pt x="177" y="553"/>
                      </a:lnTo>
                      <a:lnTo>
                        <a:pt x="125" y="526"/>
                      </a:lnTo>
                      <a:lnTo>
                        <a:pt x="66" y="471"/>
                      </a:lnTo>
                      <a:lnTo>
                        <a:pt x="0" y="394"/>
                      </a:lnTo>
                      <a:lnTo>
                        <a:pt x="235" y="0"/>
                      </a:lnTo>
                      <a:lnTo>
                        <a:pt x="315" y="26"/>
                      </a:lnTo>
                      <a:close/>
                    </a:path>
                  </a:pathLst>
                </a:custGeom>
                <a:solidFill>
                  <a:srgbClr val="0000E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80" name="Group 19"/>
                <p:cNvGrpSpPr>
                  <a:grpSpLocks/>
                </p:cNvGrpSpPr>
                <p:nvPr/>
              </p:nvGrpSpPr>
              <p:grpSpPr bwMode="auto">
                <a:xfrm>
                  <a:off x="1325" y="1450"/>
                  <a:ext cx="1563" cy="1900"/>
                  <a:chOff x="1325" y="1450"/>
                  <a:chExt cx="1563" cy="1900"/>
                </a:xfrm>
              </p:grpSpPr>
              <p:grpSp>
                <p:nvGrpSpPr>
                  <p:cNvPr id="8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589" y="1826"/>
                    <a:ext cx="275" cy="281"/>
                    <a:chOff x="2589" y="1826"/>
                    <a:chExt cx="275" cy="281"/>
                  </a:xfrm>
                </p:grpSpPr>
                <p:sp>
                  <p:nvSpPr>
                    <p:cNvPr id="11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589" y="1826"/>
                      <a:ext cx="275" cy="281"/>
                    </a:xfrm>
                    <a:custGeom>
                      <a:avLst/>
                      <a:gdLst>
                        <a:gd name="T0" fmla="*/ 19 w 275"/>
                        <a:gd name="T1" fmla="*/ 182 h 281"/>
                        <a:gd name="T2" fmla="*/ 91 w 275"/>
                        <a:gd name="T3" fmla="*/ 162 h 281"/>
                        <a:gd name="T4" fmla="*/ 98 w 275"/>
                        <a:gd name="T5" fmla="*/ 153 h 281"/>
                        <a:gd name="T6" fmla="*/ 96 w 275"/>
                        <a:gd name="T7" fmla="*/ 123 h 281"/>
                        <a:gd name="T8" fmla="*/ 85 w 275"/>
                        <a:gd name="T9" fmla="*/ 83 h 281"/>
                        <a:gd name="T10" fmla="*/ 81 w 275"/>
                        <a:gd name="T11" fmla="*/ 49 h 281"/>
                        <a:gd name="T12" fmla="*/ 83 w 275"/>
                        <a:gd name="T13" fmla="*/ 37 h 281"/>
                        <a:gd name="T14" fmla="*/ 98 w 275"/>
                        <a:gd name="T15" fmla="*/ 28 h 281"/>
                        <a:gd name="T16" fmla="*/ 180 w 275"/>
                        <a:gd name="T17" fmla="*/ 9 h 281"/>
                        <a:gd name="T18" fmla="*/ 233 w 275"/>
                        <a:gd name="T19" fmla="*/ 0 h 281"/>
                        <a:gd name="T20" fmla="*/ 238 w 275"/>
                        <a:gd name="T21" fmla="*/ 1 h 281"/>
                        <a:gd name="T22" fmla="*/ 246 w 275"/>
                        <a:gd name="T23" fmla="*/ 14 h 281"/>
                        <a:gd name="T24" fmla="*/ 247 w 275"/>
                        <a:gd name="T25" fmla="*/ 27 h 281"/>
                        <a:gd name="T26" fmla="*/ 232 w 275"/>
                        <a:gd name="T27" fmla="*/ 35 h 281"/>
                        <a:gd name="T28" fmla="*/ 215 w 275"/>
                        <a:gd name="T29" fmla="*/ 42 h 281"/>
                        <a:gd name="T30" fmla="*/ 243 w 275"/>
                        <a:gd name="T31" fmla="*/ 37 h 281"/>
                        <a:gd name="T32" fmla="*/ 264 w 275"/>
                        <a:gd name="T33" fmla="*/ 39 h 281"/>
                        <a:gd name="T34" fmla="*/ 275 w 275"/>
                        <a:gd name="T35" fmla="*/ 44 h 281"/>
                        <a:gd name="T36" fmla="*/ 275 w 275"/>
                        <a:gd name="T37" fmla="*/ 56 h 281"/>
                        <a:gd name="T38" fmla="*/ 274 w 275"/>
                        <a:gd name="T39" fmla="*/ 63 h 281"/>
                        <a:gd name="T40" fmla="*/ 264 w 275"/>
                        <a:gd name="T41" fmla="*/ 70 h 281"/>
                        <a:gd name="T42" fmla="*/ 244 w 275"/>
                        <a:gd name="T43" fmla="*/ 78 h 281"/>
                        <a:gd name="T44" fmla="*/ 226 w 275"/>
                        <a:gd name="T45" fmla="*/ 81 h 281"/>
                        <a:gd name="T46" fmla="*/ 258 w 275"/>
                        <a:gd name="T47" fmla="*/ 86 h 281"/>
                        <a:gd name="T48" fmla="*/ 273 w 275"/>
                        <a:gd name="T49" fmla="*/ 92 h 281"/>
                        <a:gd name="T50" fmla="*/ 275 w 275"/>
                        <a:gd name="T51" fmla="*/ 105 h 281"/>
                        <a:gd name="T52" fmla="*/ 274 w 275"/>
                        <a:gd name="T53" fmla="*/ 116 h 281"/>
                        <a:gd name="T54" fmla="*/ 267 w 275"/>
                        <a:gd name="T55" fmla="*/ 121 h 281"/>
                        <a:gd name="T56" fmla="*/ 240 w 275"/>
                        <a:gd name="T57" fmla="*/ 126 h 281"/>
                        <a:gd name="T58" fmla="*/ 219 w 275"/>
                        <a:gd name="T59" fmla="*/ 126 h 281"/>
                        <a:gd name="T60" fmla="*/ 186 w 275"/>
                        <a:gd name="T61" fmla="*/ 130 h 281"/>
                        <a:gd name="T62" fmla="*/ 171 w 275"/>
                        <a:gd name="T63" fmla="*/ 140 h 281"/>
                        <a:gd name="T64" fmla="*/ 168 w 275"/>
                        <a:gd name="T65" fmla="*/ 150 h 281"/>
                        <a:gd name="T66" fmla="*/ 168 w 275"/>
                        <a:gd name="T67" fmla="*/ 179 h 281"/>
                        <a:gd name="T68" fmla="*/ 188 w 275"/>
                        <a:gd name="T69" fmla="*/ 220 h 281"/>
                        <a:gd name="T70" fmla="*/ 200 w 275"/>
                        <a:gd name="T71" fmla="*/ 259 h 281"/>
                        <a:gd name="T72" fmla="*/ 200 w 275"/>
                        <a:gd name="T73" fmla="*/ 278 h 281"/>
                        <a:gd name="T74" fmla="*/ 171 w 275"/>
                        <a:gd name="T75" fmla="*/ 281 h 281"/>
                        <a:gd name="T76" fmla="*/ 151 w 275"/>
                        <a:gd name="T77" fmla="*/ 273 h 281"/>
                        <a:gd name="T78" fmla="*/ 137 w 275"/>
                        <a:gd name="T79" fmla="*/ 261 h 281"/>
                        <a:gd name="T80" fmla="*/ 127 w 275"/>
                        <a:gd name="T81" fmla="*/ 235 h 281"/>
                        <a:gd name="T82" fmla="*/ 127 w 275"/>
                        <a:gd name="T83" fmla="*/ 229 h 281"/>
                        <a:gd name="T84" fmla="*/ 106 w 275"/>
                        <a:gd name="T85" fmla="*/ 232 h 281"/>
                        <a:gd name="T86" fmla="*/ 57 w 275"/>
                        <a:gd name="T87" fmla="*/ 246 h 281"/>
                        <a:gd name="T88" fmla="*/ 0 w 275"/>
                        <a:gd name="T89" fmla="*/ 261 h 281"/>
                        <a:gd name="T90" fmla="*/ 0 w 275"/>
                        <a:gd name="T91" fmla="*/ 187 h 281"/>
                        <a:gd name="T92" fmla="*/ 19 w 275"/>
                        <a:gd name="T93" fmla="*/ 182 h 281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275"/>
                        <a:gd name="T142" fmla="*/ 0 h 281"/>
                        <a:gd name="T143" fmla="*/ 275 w 275"/>
                        <a:gd name="T144" fmla="*/ 281 h 281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275" h="281">
                          <a:moveTo>
                            <a:pt x="19" y="182"/>
                          </a:moveTo>
                          <a:lnTo>
                            <a:pt x="91" y="162"/>
                          </a:lnTo>
                          <a:lnTo>
                            <a:pt x="98" y="153"/>
                          </a:lnTo>
                          <a:lnTo>
                            <a:pt x="96" y="123"/>
                          </a:lnTo>
                          <a:lnTo>
                            <a:pt x="85" y="83"/>
                          </a:lnTo>
                          <a:lnTo>
                            <a:pt x="81" y="49"/>
                          </a:lnTo>
                          <a:lnTo>
                            <a:pt x="83" y="37"/>
                          </a:lnTo>
                          <a:lnTo>
                            <a:pt x="98" y="28"/>
                          </a:lnTo>
                          <a:lnTo>
                            <a:pt x="180" y="9"/>
                          </a:lnTo>
                          <a:lnTo>
                            <a:pt x="233" y="0"/>
                          </a:lnTo>
                          <a:lnTo>
                            <a:pt x="238" y="1"/>
                          </a:lnTo>
                          <a:lnTo>
                            <a:pt x="246" y="14"/>
                          </a:lnTo>
                          <a:lnTo>
                            <a:pt x="247" y="27"/>
                          </a:lnTo>
                          <a:lnTo>
                            <a:pt x="232" y="35"/>
                          </a:lnTo>
                          <a:lnTo>
                            <a:pt x="215" y="42"/>
                          </a:lnTo>
                          <a:lnTo>
                            <a:pt x="243" y="37"/>
                          </a:lnTo>
                          <a:lnTo>
                            <a:pt x="264" y="39"/>
                          </a:lnTo>
                          <a:lnTo>
                            <a:pt x="275" y="44"/>
                          </a:lnTo>
                          <a:lnTo>
                            <a:pt x="275" y="56"/>
                          </a:lnTo>
                          <a:lnTo>
                            <a:pt x="274" y="63"/>
                          </a:lnTo>
                          <a:lnTo>
                            <a:pt x="264" y="70"/>
                          </a:lnTo>
                          <a:lnTo>
                            <a:pt x="244" y="78"/>
                          </a:lnTo>
                          <a:lnTo>
                            <a:pt x="226" y="81"/>
                          </a:lnTo>
                          <a:lnTo>
                            <a:pt x="258" y="86"/>
                          </a:lnTo>
                          <a:lnTo>
                            <a:pt x="273" y="92"/>
                          </a:lnTo>
                          <a:lnTo>
                            <a:pt x="275" y="105"/>
                          </a:lnTo>
                          <a:lnTo>
                            <a:pt x="274" y="116"/>
                          </a:lnTo>
                          <a:lnTo>
                            <a:pt x="267" y="121"/>
                          </a:lnTo>
                          <a:lnTo>
                            <a:pt x="240" y="126"/>
                          </a:lnTo>
                          <a:lnTo>
                            <a:pt x="219" y="126"/>
                          </a:lnTo>
                          <a:lnTo>
                            <a:pt x="186" y="130"/>
                          </a:lnTo>
                          <a:lnTo>
                            <a:pt x="171" y="140"/>
                          </a:lnTo>
                          <a:lnTo>
                            <a:pt x="168" y="150"/>
                          </a:lnTo>
                          <a:lnTo>
                            <a:pt x="168" y="179"/>
                          </a:lnTo>
                          <a:lnTo>
                            <a:pt x="188" y="220"/>
                          </a:lnTo>
                          <a:lnTo>
                            <a:pt x="200" y="259"/>
                          </a:lnTo>
                          <a:lnTo>
                            <a:pt x="200" y="278"/>
                          </a:lnTo>
                          <a:lnTo>
                            <a:pt x="171" y="281"/>
                          </a:lnTo>
                          <a:lnTo>
                            <a:pt x="151" y="273"/>
                          </a:lnTo>
                          <a:lnTo>
                            <a:pt x="137" y="261"/>
                          </a:lnTo>
                          <a:lnTo>
                            <a:pt x="127" y="235"/>
                          </a:lnTo>
                          <a:lnTo>
                            <a:pt x="127" y="229"/>
                          </a:lnTo>
                          <a:lnTo>
                            <a:pt x="106" y="232"/>
                          </a:lnTo>
                          <a:lnTo>
                            <a:pt x="57" y="246"/>
                          </a:lnTo>
                          <a:lnTo>
                            <a:pt x="0" y="261"/>
                          </a:lnTo>
                          <a:lnTo>
                            <a:pt x="0" y="187"/>
                          </a:lnTo>
                          <a:lnTo>
                            <a:pt x="19" y="182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11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2736" y="1868"/>
                      <a:ext cx="63" cy="10"/>
                    </a:xfrm>
                    <a:custGeom>
                      <a:avLst/>
                      <a:gdLst>
                        <a:gd name="T0" fmla="*/ 63 w 63"/>
                        <a:gd name="T1" fmla="*/ 0 h 10"/>
                        <a:gd name="T2" fmla="*/ 23 w 63"/>
                        <a:gd name="T3" fmla="*/ 5 h 10"/>
                        <a:gd name="T4" fmla="*/ 0 w 63"/>
                        <a:gd name="T5" fmla="*/ 10 h 10"/>
                        <a:gd name="T6" fmla="*/ 0 60000 65536"/>
                        <a:gd name="T7" fmla="*/ 0 60000 65536"/>
                        <a:gd name="T8" fmla="*/ 0 60000 65536"/>
                        <a:gd name="T9" fmla="*/ 0 w 63"/>
                        <a:gd name="T10" fmla="*/ 0 h 10"/>
                        <a:gd name="T11" fmla="*/ 63 w 63"/>
                        <a:gd name="T12" fmla="*/ 10 h 1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3" h="10">
                          <a:moveTo>
                            <a:pt x="63" y="0"/>
                          </a:moveTo>
                          <a:lnTo>
                            <a:pt x="23" y="5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11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747" y="1907"/>
                      <a:ext cx="68" cy="9"/>
                    </a:xfrm>
                    <a:custGeom>
                      <a:avLst/>
                      <a:gdLst>
                        <a:gd name="T0" fmla="*/ 68 w 68"/>
                        <a:gd name="T1" fmla="*/ 0 h 9"/>
                        <a:gd name="T2" fmla="*/ 47 w 68"/>
                        <a:gd name="T3" fmla="*/ 0 h 9"/>
                        <a:gd name="T4" fmla="*/ 28 w 68"/>
                        <a:gd name="T5" fmla="*/ 5 h 9"/>
                        <a:gd name="T6" fmla="*/ 0 w 68"/>
                        <a:gd name="T7" fmla="*/ 9 h 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8"/>
                        <a:gd name="T13" fmla="*/ 0 h 9"/>
                        <a:gd name="T14" fmla="*/ 68 w 68"/>
                        <a:gd name="T15" fmla="*/ 9 h 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8" h="9">
                          <a:moveTo>
                            <a:pt x="68" y="0"/>
                          </a:moveTo>
                          <a:lnTo>
                            <a:pt x="47" y="0"/>
                          </a:lnTo>
                          <a:lnTo>
                            <a:pt x="28" y="5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</p:grpSp>
              <p:grpSp>
                <p:nvGrpSpPr>
                  <p:cNvPr id="8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325" y="2530"/>
                    <a:ext cx="752" cy="820"/>
                    <a:chOff x="1325" y="2530"/>
                    <a:chExt cx="752" cy="820"/>
                  </a:xfrm>
                </p:grpSpPr>
                <p:grpSp>
                  <p:nvGrpSpPr>
                    <p:cNvPr id="10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544"/>
                      <a:ext cx="672" cy="781"/>
                      <a:chOff x="1405" y="2544"/>
                      <a:chExt cx="672" cy="781"/>
                    </a:xfrm>
                  </p:grpSpPr>
                  <p:sp>
                    <p:nvSpPr>
                      <p:cNvPr id="109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4" y="2544"/>
                        <a:ext cx="663" cy="687"/>
                      </a:xfrm>
                      <a:custGeom>
                        <a:avLst/>
                        <a:gdLst>
                          <a:gd name="T0" fmla="*/ 396 w 663"/>
                          <a:gd name="T1" fmla="*/ 54 h 687"/>
                          <a:gd name="T2" fmla="*/ 355 w 663"/>
                          <a:gd name="T3" fmla="*/ 108 h 687"/>
                          <a:gd name="T4" fmla="*/ 332 w 663"/>
                          <a:gd name="T5" fmla="*/ 172 h 687"/>
                          <a:gd name="T6" fmla="*/ 327 w 663"/>
                          <a:gd name="T7" fmla="*/ 217 h 687"/>
                          <a:gd name="T8" fmla="*/ 224 w 663"/>
                          <a:gd name="T9" fmla="*/ 322 h 687"/>
                          <a:gd name="T10" fmla="*/ 121 w 663"/>
                          <a:gd name="T11" fmla="*/ 435 h 687"/>
                          <a:gd name="T12" fmla="*/ 60 w 663"/>
                          <a:gd name="T13" fmla="*/ 535 h 687"/>
                          <a:gd name="T14" fmla="*/ 4 w 663"/>
                          <a:gd name="T15" fmla="*/ 592 h 687"/>
                          <a:gd name="T16" fmla="*/ 0 w 663"/>
                          <a:gd name="T17" fmla="*/ 629 h 687"/>
                          <a:gd name="T18" fmla="*/ 25 w 663"/>
                          <a:gd name="T19" fmla="*/ 674 h 687"/>
                          <a:gd name="T20" fmla="*/ 95 w 663"/>
                          <a:gd name="T21" fmla="*/ 680 h 687"/>
                          <a:gd name="T22" fmla="*/ 138 w 663"/>
                          <a:gd name="T23" fmla="*/ 687 h 687"/>
                          <a:gd name="T24" fmla="*/ 206 w 663"/>
                          <a:gd name="T25" fmla="*/ 670 h 687"/>
                          <a:gd name="T26" fmla="*/ 275 w 663"/>
                          <a:gd name="T27" fmla="*/ 588 h 687"/>
                          <a:gd name="T28" fmla="*/ 374 w 663"/>
                          <a:gd name="T29" fmla="*/ 490 h 687"/>
                          <a:gd name="T30" fmla="*/ 430 w 663"/>
                          <a:gd name="T31" fmla="*/ 471 h 687"/>
                          <a:gd name="T32" fmla="*/ 462 w 663"/>
                          <a:gd name="T33" fmla="*/ 376 h 687"/>
                          <a:gd name="T34" fmla="*/ 519 w 663"/>
                          <a:gd name="T35" fmla="*/ 300 h 687"/>
                          <a:gd name="T36" fmla="*/ 592 w 663"/>
                          <a:gd name="T37" fmla="*/ 233 h 687"/>
                          <a:gd name="T38" fmla="*/ 620 w 663"/>
                          <a:gd name="T39" fmla="*/ 185 h 687"/>
                          <a:gd name="T40" fmla="*/ 663 w 663"/>
                          <a:gd name="T41" fmla="*/ 109 h 687"/>
                          <a:gd name="T42" fmla="*/ 614 w 663"/>
                          <a:gd name="T43" fmla="*/ 69 h 687"/>
                          <a:gd name="T44" fmla="*/ 550 w 663"/>
                          <a:gd name="T45" fmla="*/ 49 h 687"/>
                          <a:gd name="T46" fmla="*/ 495 w 663"/>
                          <a:gd name="T47" fmla="*/ 27 h 687"/>
                          <a:gd name="T48" fmla="*/ 457 w 663"/>
                          <a:gd name="T49" fmla="*/ 0 h 687"/>
                          <a:gd name="T50" fmla="*/ 396 w 663"/>
                          <a:gd name="T51" fmla="*/ 54 h 687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663"/>
                          <a:gd name="T79" fmla="*/ 0 h 687"/>
                          <a:gd name="T80" fmla="*/ 663 w 663"/>
                          <a:gd name="T81" fmla="*/ 687 h 687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663" h="687">
                            <a:moveTo>
                              <a:pt x="396" y="54"/>
                            </a:moveTo>
                            <a:lnTo>
                              <a:pt x="355" y="108"/>
                            </a:lnTo>
                            <a:lnTo>
                              <a:pt x="332" y="172"/>
                            </a:lnTo>
                            <a:lnTo>
                              <a:pt x="327" y="217"/>
                            </a:lnTo>
                            <a:lnTo>
                              <a:pt x="224" y="322"/>
                            </a:lnTo>
                            <a:lnTo>
                              <a:pt x="121" y="435"/>
                            </a:lnTo>
                            <a:lnTo>
                              <a:pt x="60" y="535"/>
                            </a:lnTo>
                            <a:lnTo>
                              <a:pt x="4" y="592"/>
                            </a:lnTo>
                            <a:lnTo>
                              <a:pt x="0" y="629"/>
                            </a:lnTo>
                            <a:lnTo>
                              <a:pt x="25" y="674"/>
                            </a:lnTo>
                            <a:lnTo>
                              <a:pt x="95" y="680"/>
                            </a:lnTo>
                            <a:lnTo>
                              <a:pt x="138" y="687"/>
                            </a:lnTo>
                            <a:lnTo>
                              <a:pt x="206" y="670"/>
                            </a:lnTo>
                            <a:lnTo>
                              <a:pt x="275" y="588"/>
                            </a:lnTo>
                            <a:lnTo>
                              <a:pt x="374" y="490"/>
                            </a:lnTo>
                            <a:lnTo>
                              <a:pt x="430" y="471"/>
                            </a:lnTo>
                            <a:lnTo>
                              <a:pt x="462" y="376"/>
                            </a:lnTo>
                            <a:lnTo>
                              <a:pt x="519" y="300"/>
                            </a:lnTo>
                            <a:lnTo>
                              <a:pt x="592" y="233"/>
                            </a:lnTo>
                            <a:lnTo>
                              <a:pt x="620" y="185"/>
                            </a:lnTo>
                            <a:lnTo>
                              <a:pt x="663" y="109"/>
                            </a:lnTo>
                            <a:lnTo>
                              <a:pt x="614" y="69"/>
                            </a:lnTo>
                            <a:lnTo>
                              <a:pt x="550" y="49"/>
                            </a:lnTo>
                            <a:lnTo>
                              <a:pt x="495" y="27"/>
                            </a:lnTo>
                            <a:lnTo>
                              <a:pt x="457" y="0"/>
                            </a:lnTo>
                            <a:lnTo>
                              <a:pt x="396" y="5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110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5" y="3134"/>
                        <a:ext cx="550" cy="191"/>
                      </a:xfrm>
                      <a:custGeom>
                        <a:avLst/>
                        <a:gdLst>
                          <a:gd name="T0" fmla="*/ 60 w 550"/>
                          <a:gd name="T1" fmla="*/ 0 h 191"/>
                          <a:gd name="T2" fmla="*/ 25 w 550"/>
                          <a:gd name="T3" fmla="*/ 38 h 191"/>
                          <a:gd name="T4" fmla="*/ 12 w 550"/>
                          <a:gd name="T5" fmla="*/ 80 h 191"/>
                          <a:gd name="T6" fmla="*/ 0 w 550"/>
                          <a:gd name="T7" fmla="*/ 131 h 191"/>
                          <a:gd name="T8" fmla="*/ 87 w 550"/>
                          <a:gd name="T9" fmla="*/ 157 h 191"/>
                          <a:gd name="T10" fmla="*/ 139 w 550"/>
                          <a:gd name="T11" fmla="*/ 148 h 191"/>
                          <a:gd name="T12" fmla="*/ 161 w 550"/>
                          <a:gd name="T13" fmla="*/ 124 h 191"/>
                          <a:gd name="T14" fmla="*/ 209 w 550"/>
                          <a:gd name="T15" fmla="*/ 153 h 191"/>
                          <a:gd name="T16" fmla="*/ 318 w 550"/>
                          <a:gd name="T17" fmla="*/ 174 h 191"/>
                          <a:gd name="T18" fmla="*/ 420 w 550"/>
                          <a:gd name="T19" fmla="*/ 187 h 191"/>
                          <a:gd name="T20" fmla="*/ 472 w 550"/>
                          <a:gd name="T21" fmla="*/ 191 h 191"/>
                          <a:gd name="T22" fmla="*/ 524 w 550"/>
                          <a:gd name="T23" fmla="*/ 174 h 191"/>
                          <a:gd name="T24" fmla="*/ 546 w 550"/>
                          <a:gd name="T25" fmla="*/ 153 h 191"/>
                          <a:gd name="T26" fmla="*/ 550 w 550"/>
                          <a:gd name="T27" fmla="*/ 115 h 191"/>
                          <a:gd name="T28" fmla="*/ 542 w 550"/>
                          <a:gd name="T29" fmla="*/ 77 h 191"/>
                          <a:gd name="T30" fmla="*/ 524 w 550"/>
                          <a:gd name="T31" fmla="*/ 60 h 191"/>
                          <a:gd name="T32" fmla="*/ 481 w 550"/>
                          <a:gd name="T33" fmla="*/ 38 h 191"/>
                          <a:gd name="T34" fmla="*/ 414 w 550"/>
                          <a:gd name="T35" fmla="*/ 34 h 191"/>
                          <a:gd name="T36" fmla="*/ 336 w 550"/>
                          <a:gd name="T37" fmla="*/ 34 h 191"/>
                          <a:gd name="T38" fmla="*/ 279 w 550"/>
                          <a:gd name="T39" fmla="*/ 42 h 191"/>
                          <a:gd name="T40" fmla="*/ 235 w 550"/>
                          <a:gd name="T41" fmla="*/ 42 h 191"/>
                          <a:gd name="T42" fmla="*/ 170 w 550"/>
                          <a:gd name="T43" fmla="*/ 34 h 191"/>
                          <a:gd name="T44" fmla="*/ 60 w 550"/>
                          <a:gd name="T45" fmla="*/ 0 h 191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550"/>
                          <a:gd name="T70" fmla="*/ 0 h 191"/>
                          <a:gd name="T71" fmla="*/ 550 w 550"/>
                          <a:gd name="T72" fmla="*/ 191 h 191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550" h="191">
                            <a:moveTo>
                              <a:pt x="60" y="0"/>
                            </a:moveTo>
                            <a:lnTo>
                              <a:pt x="25" y="38"/>
                            </a:lnTo>
                            <a:lnTo>
                              <a:pt x="12" y="80"/>
                            </a:lnTo>
                            <a:lnTo>
                              <a:pt x="0" y="131"/>
                            </a:lnTo>
                            <a:lnTo>
                              <a:pt x="87" y="157"/>
                            </a:lnTo>
                            <a:lnTo>
                              <a:pt x="139" y="148"/>
                            </a:lnTo>
                            <a:lnTo>
                              <a:pt x="161" y="124"/>
                            </a:lnTo>
                            <a:lnTo>
                              <a:pt x="209" y="153"/>
                            </a:lnTo>
                            <a:lnTo>
                              <a:pt x="318" y="174"/>
                            </a:lnTo>
                            <a:lnTo>
                              <a:pt x="420" y="187"/>
                            </a:lnTo>
                            <a:lnTo>
                              <a:pt x="472" y="191"/>
                            </a:lnTo>
                            <a:lnTo>
                              <a:pt x="524" y="174"/>
                            </a:lnTo>
                            <a:lnTo>
                              <a:pt x="546" y="153"/>
                            </a:lnTo>
                            <a:lnTo>
                              <a:pt x="550" y="115"/>
                            </a:lnTo>
                            <a:lnTo>
                              <a:pt x="542" y="77"/>
                            </a:lnTo>
                            <a:lnTo>
                              <a:pt x="524" y="60"/>
                            </a:lnTo>
                            <a:lnTo>
                              <a:pt x="481" y="38"/>
                            </a:lnTo>
                            <a:lnTo>
                              <a:pt x="414" y="34"/>
                            </a:lnTo>
                            <a:lnTo>
                              <a:pt x="336" y="34"/>
                            </a:lnTo>
                            <a:lnTo>
                              <a:pt x="279" y="42"/>
                            </a:lnTo>
                            <a:lnTo>
                              <a:pt x="235" y="42"/>
                            </a:lnTo>
                            <a:lnTo>
                              <a:pt x="170" y="34"/>
                            </a:lnTo>
                            <a:lnTo>
                              <a:pt x="60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</p:grpSp>
                <p:grpSp>
                  <p:nvGrpSpPr>
                    <p:cNvPr id="106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25" y="2530"/>
                      <a:ext cx="742" cy="820"/>
                      <a:chOff x="1325" y="2530"/>
                      <a:chExt cx="742" cy="820"/>
                    </a:xfrm>
                  </p:grpSpPr>
                  <p:sp>
                    <p:nvSpPr>
                      <p:cNvPr id="10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6" y="2530"/>
                        <a:ext cx="691" cy="670"/>
                      </a:xfrm>
                      <a:custGeom>
                        <a:avLst/>
                        <a:gdLst>
                          <a:gd name="T0" fmla="*/ 397 w 691"/>
                          <a:gd name="T1" fmla="*/ 54 h 670"/>
                          <a:gd name="T2" fmla="*/ 355 w 691"/>
                          <a:gd name="T3" fmla="*/ 109 h 670"/>
                          <a:gd name="T4" fmla="*/ 332 w 691"/>
                          <a:gd name="T5" fmla="*/ 172 h 670"/>
                          <a:gd name="T6" fmla="*/ 327 w 691"/>
                          <a:gd name="T7" fmla="*/ 217 h 670"/>
                          <a:gd name="T8" fmla="*/ 225 w 691"/>
                          <a:gd name="T9" fmla="*/ 322 h 670"/>
                          <a:gd name="T10" fmla="*/ 121 w 691"/>
                          <a:gd name="T11" fmla="*/ 436 h 670"/>
                          <a:gd name="T12" fmla="*/ 61 w 691"/>
                          <a:gd name="T13" fmla="*/ 535 h 670"/>
                          <a:gd name="T14" fmla="*/ 5 w 691"/>
                          <a:gd name="T15" fmla="*/ 594 h 670"/>
                          <a:gd name="T16" fmla="*/ 0 w 691"/>
                          <a:gd name="T17" fmla="*/ 629 h 670"/>
                          <a:gd name="T18" fmla="*/ 98 w 691"/>
                          <a:gd name="T19" fmla="*/ 662 h 670"/>
                          <a:gd name="T20" fmla="*/ 206 w 691"/>
                          <a:gd name="T21" fmla="*/ 670 h 670"/>
                          <a:gd name="T22" fmla="*/ 276 w 691"/>
                          <a:gd name="T23" fmla="*/ 589 h 670"/>
                          <a:gd name="T24" fmla="*/ 374 w 691"/>
                          <a:gd name="T25" fmla="*/ 490 h 670"/>
                          <a:gd name="T26" fmla="*/ 430 w 691"/>
                          <a:gd name="T27" fmla="*/ 471 h 670"/>
                          <a:gd name="T28" fmla="*/ 463 w 691"/>
                          <a:gd name="T29" fmla="*/ 376 h 670"/>
                          <a:gd name="T30" fmla="*/ 519 w 691"/>
                          <a:gd name="T31" fmla="*/ 299 h 670"/>
                          <a:gd name="T32" fmla="*/ 620 w 691"/>
                          <a:gd name="T33" fmla="*/ 227 h 670"/>
                          <a:gd name="T34" fmla="*/ 691 w 691"/>
                          <a:gd name="T35" fmla="*/ 141 h 670"/>
                          <a:gd name="T36" fmla="*/ 603 w 691"/>
                          <a:gd name="T37" fmla="*/ 109 h 670"/>
                          <a:gd name="T38" fmla="*/ 533 w 691"/>
                          <a:gd name="T39" fmla="*/ 77 h 670"/>
                          <a:gd name="T40" fmla="*/ 495 w 691"/>
                          <a:gd name="T41" fmla="*/ 27 h 670"/>
                          <a:gd name="T42" fmla="*/ 458 w 691"/>
                          <a:gd name="T43" fmla="*/ 0 h 670"/>
                          <a:gd name="T44" fmla="*/ 397 w 691"/>
                          <a:gd name="T45" fmla="*/ 54 h 6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691"/>
                          <a:gd name="T70" fmla="*/ 0 h 670"/>
                          <a:gd name="T71" fmla="*/ 691 w 691"/>
                          <a:gd name="T72" fmla="*/ 670 h 670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691" h="670">
                            <a:moveTo>
                              <a:pt x="397" y="54"/>
                            </a:moveTo>
                            <a:lnTo>
                              <a:pt x="355" y="109"/>
                            </a:lnTo>
                            <a:lnTo>
                              <a:pt x="332" y="172"/>
                            </a:lnTo>
                            <a:lnTo>
                              <a:pt x="327" y="217"/>
                            </a:lnTo>
                            <a:lnTo>
                              <a:pt x="225" y="322"/>
                            </a:lnTo>
                            <a:lnTo>
                              <a:pt x="121" y="436"/>
                            </a:lnTo>
                            <a:lnTo>
                              <a:pt x="61" y="535"/>
                            </a:lnTo>
                            <a:lnTo>
                              <a:pt x="5" y="594"/>
                            </a:lnTo>
                            <a:lnTo>
                              <a:pt x="0" y="629"/>
                            </a:lnTo>
                            <a:lnTo>
                              <a:pt x="98" y="662"/>
                            </a:lnTo>
                            <a:lnTo>
                              <a:pt x="206" y="670"/>
                            </a:lnTo>
                            <a:lnTo>
                              <a:pt x="276" y="589"/>
                            </a:lnTo>
                            <a:lnTo>
                              <a:pt x="374" y="490"/>
                            </a:lnTo>
                            <a:lnTo>
                              <a:pt x="430" y="471"/>
                            </a:lnTo>
                            <a:lnTo>
                              <a:pt x="463" y="376"/>
                            </a:lnTo>
                            <a:lnTo>
                              <a:pt x="519" y="299"/>
                            </a:lnTo>
                            <a:lnTo>
                              <a:pt x="620" y="227"/>
                            </a:lnTo>
                            <a:lnTo>
                              <a:pt x="691" y="141"/>
                            </a:lnTo>
                            <a:lnTo>
                              <a:pt x="603" y="109"/>
                            </a:lnTo>
                            <a:lnTo>
                              <a:pt x="533" y="77"/>
                            </a:lnTo>
                            <a:lnTo>
                              <a:pt x="495" y="27"/>
                            </a:lnTo>
                            <a:lnTo>
                              <a:pt x="458" y="0"/>
                            </a:lnTo>
                            <a:lnTo>
                              <a:pt x="397" y="5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10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5" y="3146"/>
                        <a:ext cx="589" cy="204"/>
                      </a:xfrm>
                      <a:custGeom>
                        <a:avLst/>
                        <a:gdLst>
                          <a:gd name="T0" fmla="*/ 65 w 589"/>
                          <a:gd name="T1" fmla="*/ 0 h 204"/>
                          <a:gd name="T2" fmla="*/ 27 w 589"/>
                          <a:gd name="T3" fmla="*/ 40 h 204"/>
                          <a:gd name="T4" fmla="*/ 14 w 589"/>
                          <a:gd name="T5" fmla="*/ 86 h 204"/>
                          <a:gd name="T6" fmla="*/ 0 w 589"/>
                          <a:gd name="T7" fmla="*/ 141 h 204"/>
                          <a:gd name="T8" fmla="*/ 93 w 589"/>
                          <a:gd name="T9" fmla="*/ 168 h 204"/>
                          <a:gd name="T10" fmla="*/ 149 w 589"/>
                          <a:gd name="T11" fmla="*/ 159 h 204"/>
                          <a:gd name="T12" fmla="*/ 172 w 589"/>
                          <a:gd name="T13" fmla="*/ 131 h 204"/>
                          <a:gd name="T14" fmla="*/ 225 w 589"/>
                          <a:gd name="T15" fmla="*/ 163 h 204"/>
                          <a:gd name="T16" fmla="*/ 340 w 589"/>
                          <a:gd name="T17" fmla="*/ 186 h 204"/>
                          <a:gd name="T18" fmla="*/ 448 w 589"/>
                          <a:gd name="T19" fmla="*/ 199 h 204"/>
                          <a:gd name="T20" fmla="*/ 504 w 589"/>
                          <a:gd name="T21" fmla="*/ 204 h 204"/>
                          <a:gd name="T22" fmla="*/ 561 w 589"/>
                          <a:gd name="T23" fmla="*/ 186 h 204"/>
                          <a:gd name="T24" fmla="*/ 584 w 589"/>
                          <a:gd name="T25" fmla="*/ 163 h 204"/>
                          <a:gd name="T26" fmla="*/ 589 w 589"/>
                          <a:gd name="T27" fmla="*/ 122 h 204"/>
                          <a:gd name="T28" fmla="*/ 579 w 589"/>
                          <a:gd name="T29" fmla="*/ 81 h 204"/>
                          <a:gd name="T30" fmla="*/ 561 w 589"/>
                          <a:gd name="T31" fmla="*/ 63 h 204"/>
                          <a:gd name="T32" fmla="*/ 514 w 589"/>
                          <a:gd name="T33" fmla="*/ 40 h 204"/>
                          <a:gd name="T34" fmla="*/ 444 w 589"/>
                          <a:gd name="T35" fmla="*/ 36 h 204"/>
                          <a:gd name="T36" fmla="*/ 359 w 589"/>
                          <a:gd name="T37" fmla="*/ 36 h 204"/>
                          <a:gd name="T38" fmla="*/ 299 w 589"/>
                          <a:gd name="T39" fmla="*/ 46 h 204"/>
                          <a:gd name="T40" fmla="*/ 252 w 589"/>
                          <a:gd name="T41" fmla="*/ 46 h 204"/>
                          <a:gd name="T42" fmla="*/ 182 w 589"/>
                          <a:gd name="T43" fmla="*/ 36 h 204"/>
                          <a:gd name="T44" fmla="*/ 65 w 589"/>
                          <a:gd name="T45" fmla="*/ 0 h 204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589"/>
                          <a:gd name="T70" fmla="*/ 0 h 204"/>
                          <a:gd name="T71" fmla="*/ 589 w 589"/>
                          <a:gd name="T72" fmla="*/ 204 h 204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589" h="204">
                            <a:moveTo>
                              <a:pt x="65" y="0"/>
                            </a:moveTo>
                            <a:lnTo>
                              <a:pt x="27" y="40"/>
                            </a:lnTo>
                            <a:lnTo>
                              <a:pt x="14" y="86"/>
                            </a:lnTo>
                            <a:lnTo>
                              <a:pt x="0" y="141"/>
                            </a:lnTo>
                            <a:lnTo>
                              <a:pt x="93" y="168"/>
                            </a:lnTo>
                            <a:lnTo>
                              <a:pt x="149" y="159"/>
                            </a:lnTo>
                            <a:lnTo>
                              <a:pt x="172" y="131"/>
                            </a:lnTo>
                            <a:lnTo>
                              <a:pt x="225" y="163"/>
                            </a:lnTo>
                            <a:lnTo>
                              <a:pt x="340" y="186"/>
                            </a:lnTo>
                            <a:lnTo>
                              <a:pt x="448" y="199"/>
                            </a:lnTo>
                            <a:lnTo>
                              <a:pt x="504" y="204"/>
                            </a:lnTo>
                            <a:lnTo>
                              <a:pt x="561" y="186"/>
                            </a:lnTo>
                            <a:lnTo>
                              <a:pt x="584" y="163"/>
                            </a:lnTo>
                            <a:lnTo>
                              <a:pt x="589" y="122"/>
                            </a:lnTo>
                            <a:lnTo>
                              <a:pt x="579" y="81"/>
                            </a:lnTo>
                            <a:lnTo>
                              <a:pt x="561" y="63"/>
                            </a:lnTo>
                            <a:lnTo>
                              <a:pt x="514" y="40"/>
                            </a:lnTo>
                            <a:lnTo>
                              <a:pt x="444" y="36"/>
                            </a:lnTo>
                            <a:lnTo>
                              <a:pt x="359" y="36"/>
                            </a:lnTo>
                            <a:lnTo>
                              <a:pt x="299" y="46"/>
                            </a:lnTo>
                            <a:lnTo>
                              <a:pt x="252" y="46"/>
                            </a:lnTo>
                            <a:lnTo>
                              <a:pt x="182" y="36"/>
                            </a:lnTo>
                            <a:lnTo>
                              <a:pt x="65" y="0"/>
                            </a:lnTo>
                            <a:close/>
                          </a:path>
                        </a:pathLst>
                      </a:custGeom>
                      <a:solidFill>
                        <a:srgbClr val="603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</p:grpSp>
              </p:grpSp>
              <p:sp>
                <p:nvSpPr>
                  <p:cNvPr id="83" name="Freeform 31"/>
                  <p:cNvSpPr>
                    <a:spLocks/>
                  </p:cNvSpPr>
                  <p:nvPr/>
                </p:nvSpPr>
                <p:spPr bwMode="auto">
                  <a:xfrm>
                    <a:off x="1710" y="1986"/>
                    <a:ext cx="950" cy="833"/>
                  </a:xfrm>
                  <a:custGeom>
                    <a:avLst/>
                    <a:gdLst>
                      <a:gd name="T0" fmla="*/ 240 w 950"/>
                      <a:gd name="T1" fmla="*/ 266 h 833"/>
                      <a:gd name="T2" fmla="*/ 224 w 950"/>
                      <a:gd name="T3" fmla="*/ 315 h 833"/>
                      <a:gd name="T4" fmla="*/ 202 w 950"/>
                      <a:gd name="T5" fmla="*/ 349 h 833"/>
                      <a:gd name="T6" fmla="*/ 170 w 950"/>
                      <a:gd name="T7" fmla="*/ 394 h 833"/>
                      <a:gd name="T8" fmla="*/ 114 w 950"/>
                      <a:gd name="T9" fmla="*/ 435 h 833"/>
                      <a:gd name="T10" fmla="*/ 77 w 950"/>
                      <a:gd name="T11" fmla="*/ 458 h 833"/>
                      <a:gd name="T12" fmla="*/ 0 w 950"/>
                      <a:gd name="T13" fmla="*/ 497 h 833"/>
                      <a:gd name="T14" fmla="*/ 27 w 950"/>
                      <a:gd name="T15" fmla="*/ 551 h 833"/>
                      <a:gd name="T16" fmla="*/ 91 w 950"/>
                      <a:gd name="T17" fmla="*/ 591 h 833"/>
                      <a:gd name="T18" fmla="*/ 147 w 950"/>
                      <a:gd name="T19" fmla="*/ 611 h 833"/>
                      <a:gd name="T20" fmla="*/ 182 w 950"/>
                      <a:gd name="T21" fmla="*/ 659 h 833"/>
                      <a:gd name="T22" fmla="*/ 217 w 950"/>
                      <a:gd name="T23" fmla="*/ 735 h 833"/>
                      <a:gd name="T24" fmla="*/ 238 w 950"/>
                      <a:gd name="T25" fmla="*/ 782 h 833"/>
                      <a:gd name="T26" fmla="*/ 284 w 950"/>
                      <a:gd name="T27" fmla="*/ 809 h 833"/>
                      <a:gd name="T28" fmla="*/ 336 w 950"/>
                      <a:gd name="T29" fmla="*/ 833 h 833"/>
                      <a:gd name="T30" fmla="*/ 346 w 950"/>
                      <a:gd name="T31" fmla="*/ 796 h 833"/>
                      <a:gd name="T32" fmla="*/ 377 w 950"/>
                      <a:gd name="T33" fmla="*/ 682 h 833"/>
                      <a:gd name="T34" fmla="*/ 433 w 950"/>
                      <a:gd name="T35" fmla="*/ 593 h 833"/>
                      <a:gd name="T36" fmla="*/ 469 w 950"/>
                      <a:gd name="T37" fmla="*/ 505 h 833"/>
                      <a:gd name="T38" fmla="*/ 497 w 950"/>
                      <a:gd name="T39" fmla="*/ 424 h 833"/>
                      <a:gd name="T40" fmla="*/ 510 w 950"/>
                      <a:gd name="T41" fmla="*/ 336 h 833"/>
                      <a:gd name="T42" fmla="*/ 520 w 950"/>
                      <a:gd name="T43" fmla="*/ 231 h 833"/>
                      <a:gd name="T44" fmla="*/ 590 w 950"/>
                      <a:gd name="T45" fmla="*/ 208 h 833"/>
                      <a:gd name="T46" fmla="*/ 791 w 950"/>
                      <a:gd name="T47" fmla="*/ 181 h 833"/>
                      <a:gd name="T48" fmla="*/ 940 w 950"/>
                      <a:gd name="T49" fmla="*/ 144 h 833"/>
                      <a:gd name="T50" fmla="*/ 940 w 950"/>
                      <a:gd name="T51" fmla="*/ 103 h 833"/>
                      <a:gd name="T52" fmla="*/ 940 w 950"/>
                      <a:gd name="T53" fmla="*/ 31 h 833"/>
                      <a:gd name="T54" fmla="*/ 950 w 950"/>
                      <a:gd name="T55" fmla="*/ 0 h 833"/>
                      <a:gd name="T56" fmla="*/ 889 w 950"/>
                      <a:gd name="T57" fmla="*/ 8 h 833"/>
                      <a:gd name="T58" fmla="*/ 829 w 950"/>
                      <a:gd name="T59" fmla="*/ 31 h 833"/>
                      <a:gd name="T60" fmla="*/ 772 w 950"/>
                      <a:gd name="T61" fmla="*/ 40 h 833"/>
                      <a:gd name="T62" fmla="*/ 716 w 950"/>
                      <a:gd name="T63" fmla="*/ 49 h 833"/>
                      <a:gd name="T64" fmla="*/ 655 w 950"/>
                      <a:gd name="T65" fmla="*/ 54 h 833"/>
                      <a:gd name="T66" fmla="*/ 548 w 950"/>
                      <a:gd name="T67" fmla="*/ 81 h 833"/>
                      <a:gd name="T68" fmla="*/ 473 w 950"/>
                      <a:gd name="T69" fmla="*/ 76 h 833"/>
                      <a:gd name="T70" fmla="*/ 393 w 950"/>
                      <a:gd name="T71" fmla="*/ 90 h 833"/>
                      <a:gd name="T72" fmla="*/ 295 w 950"/>
                      <a:gd name="T73" fmla="*/ 113 h 833"/>
                      <a:gd name="T74" fmla="*/ 240 w 950"/>
                      <a:gd name="T75" fmla="*/ 153 h 833"/>
                      <a:gd name="T76" fmla="*/ 226 w 950"/>
                      <a:gd name="T77" fmla="*/ 204 h 833"/>
                      <a:gd name="T78" fmla="*/ 240 w 950"/>
                      <a:gd name="T79" fmla="*/ 266 h 833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950"/>
                      <a:gd name="T121" fmla="*/ 0 h 833"/>
                      <a:gd name="T122" fmla="*/ 950 w 950"/>
                      <a:gd name="T123" fmla="*/ 833 h 833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950" h="833">
                        <a:moveTo>
                          <a:pt x="240" y="266"/>
                        </a:moveTo>
                        <a:lnTo>
                          <a:pt x="224" y="315"/>
                        </a:lnTo>
                        <a:lnTo>
                          <a:pt x="202" y="349"/>
                        </a:lnTo>
                        <a:lnTo>
                          <a:pt x="170" y="394"/>
                        </a:lnTo>
                        <a:lnTo>
                          <a:pt x="114" y="435"/>
                        </a:lnTo>
                        <a:lnTo>
                          <a:pt x="77" y="458"/>
                        </a:lnTo>
                        <a:lnTo>
                          <a:pt x="0" y="497"/>
                        </a:lnTo>
                        <a:lnTo>
                          <a:pt x="27" y="551"/>
                        </a:lnTo>
                        <a:lnTo>
                          <a:pt x="91" y="591"/>
                        </a:lnTo>
                        <a:lnTo>
                          <a:pt x="147" y="611"/>
                        </a:lnTo>
                        <a:lnTo>
                          <a:pt x="182" y="659"/>
                        </a:lnTo>
                        <a:lnTo>
                          <a:pt x="217" y="735"/>
                        </a:lnTo>
                        <a:lnTo>
                          <a:pt x="238" y="782"/>
                        </a:lnTo>
                        <a:lnTo>
                          <a:pt x="284" y="809"/>
                        </a:lnTo>
                        <a:lnTo>
                          <a:pt x="336" y="833"/>
                        </a:lnTo>
                        <a:lnTo>
                          <a:pt x="346" y="796"/>
                        </a:lnTo>
                        <a:lnTo>
                          <a:pt x="377" y="682"/>
                        </a:lnTo>
                        <a:lnTo>
                          <a:pt x="433" y="593"/>
                        </a:lnTo>
                        <a:lnTo>
                          <a:pt x="469" y="505"/>
                        </a:lnTo>
                        <a:lnTo>
                          <a:pt x="497" y="424"/>
                        </a:lnTo>
                        <a:lnTo>
                          <a:pt x="510" y="336"/>
                        </a:lnTo>
                        <a:lnTo>
                          <a:pt x="520" y="231"/>
                        </a:lnTo>
                        <a:lnTo>
                          <a:pt x="590" y="208"/>
                        </a:lnTo>
                        <a:lnTo>
                          <a:pt x="791" y="181"/>
                        </a:lnTo>
                        <a:lnTo>
                          <a:pt x="940" y="144"/>
                        </a:lnTo>
                        <a:lnTo>
                          <a:pt x="940" y="103"/>
                        </a:lnTo>
                        <a:lnTo>
                          <a:pt x="940" y="31"/>
                        </a:lnTo>
                        <a:lnTo>
                          <a:pt x="950" y="0"/>
                        </a:lnTo>
                        <a:lnTo>
                          <a:pt x="889" y="8"/>
                        </a:lnTo>
                        <a:lnTo>
                          <a:pt x="829" y="31"/>
                        </a:lnTo>
                        <a:lnTo>
                          <a:pt x="772" y="40"/>
                        </a:lnTo>
                        <a:lnTo>
                          <a:pt x="716" y="49"/>
                        </a:lnTo>
                        <a:lnTo>
                          <a:pt x="655" y="54"/>
                        </a:lnTo>
                        <a:lnTo>
                          <a:pt x="548" y="81"/>
                        </a:lnTo>
                        <a:lnTo>
                          <a:pt x="473" y="76"/>
                        </a:lnTo>
                        <a:lnTo>
                          <a:pt x="393" y="90"/>
                        </a:lnTo>
                        <a:lnTo>
                          <a:pt x="295" y="113"/>
                        </a:lnTo>
                        <a:lnTo>
                          <a:pt x="240" y="153"/>
                        </a:lnTo>
                        <a:lnTo>
                          <a:pt x="226" y="204"/>
                        </a:lnTo>
                        <a:lnTo>
                          <a:pt x="240" y="266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65222" tIns="32612" rIns="65222" bIns="32612">
                    <a:spAutoFit/>
                  </a:bodyPr>
                  <a:lstStyle/>
                  <a:p>
                    <a:endParaRPr lang="es-MX"/>
                  </a:p>
                </p:txBody>
              </p:sp>
              <p:sp>
                <p:nvSpPr>
                  <p:cNvPr id="84" name="Freeform 32"/>
                  <p:cNvSpPr>
                    <a:spLocks/>
                  </p:cNvSpPr>
                  <p:nvPr/>
                </p:nvSpPr>
                <p:spPr bwMode="auto">
                  <a:xfrm>
                    <a:off x="2185" y="2153"/>
                    <a:ext cx="178" cy="489"/>
                  </a:xfrm>
                  <a:custGeom>
                    <a:avLst/>
                    <a:gdLst>
                      <a:gd name="T0" fmla="*/ 33 w 178"/>
                      <a:gd name="T1" fmla="*/ 64 h 489"/>
                      <a:gd name="T2" fmla="*/ 14 w 178"/>
                      <a:gd name="T3" fmla="*/ 163 h 489"/>
                      <a:gd name="T4" fmla="*/ 0 w 178"/>
                      <a:gd name="T5" fmla="*/ 250 h 489"/>
                      <a:gd name="T6" fmla="*/ 5 w 178"/>
                      <a:gd name="T7" fmla="*/ 308 h 489"/>
                      <a:gd name="T8" fmla="*/ 33 w 178"/>
                      <a:gd name="T9" fmla="*/ 394 h 489"/>
                      <a:gd name="T10" fmla="*/ 84 w 178"/>
                      <a:gd name="T11" fmla="*/ 448 h 489"/>
                      <a:gd name="T12" fmla="*/ 141 w 178"/>
                      <a:gd name="T13" fmla="*/ 489 h 489"/>
                      <a:gd name="T14" fmla="*/ 178 w 178"/>
                      <a:gd name="T15" fmla="*/ 389 h 489"/>
                      <a:gd name="T16" fmla="*/ 178 w 178"/>
                      <a:gd name="T17" fmla="*/ 318 h 489"/>
                      <a:gd name="T18" fmla="*/ 154 w 178"/>
                      <a:gd name="T19" fmla="*/ 227 h 489"/>
                      <a:gd name="T20" fmla="*/ 107 w 178"/>
                      <a:gd name="T21" fmla="*/ 109 h 489"/>
                      <a:gd name="T22" fmla="*/ 84 w 178"/>
                      <a:gd name="T23" fmla="*/ 54 h 489"/>
                      <a:gd name="T24" fmla="*/ 61 w 178"/>
                      <a:gd name="T25" fmla="*/ 0 h 489"/>
                      <a:gd name="T26" fmla="*/ 0 w 178"/>
                      <a:gd name="T27" fmla="*/ 18 h 489"/>
                      <a:gd name="T28" fmla="*/ 33 w 178"/>
                      <a:gd name="T29" fmla="*/ 64 h 48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8"/>
                      <a:gd name="T46" fmla="*/ 0 h 489"/>
                      <a:gd name="T47" fmla="*/ 178 w 178"/>
                      <a:gd name="T48" fmla="*/ 489 h 48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8" h="489">
                        <a:moveTo>
                          <a:pt x="33" y="64"/>
                        </a:moveTo>
                        <a:lnTo>
                          <a:pt x="14" y="163"/>
                        </a:lnTo>
                        <a:lnTo>
                          <a:pt x="0" y="250"/>
                        </a:lnTo>
                        <a:lnTo>
                          <a:pt x="5" y="308"/>
                        </a:lnTo>
                        <a:lnTo>
                          <a:pt x="33" y="394"/>
                        </a:lnTo>
                        <a:lnTo>
                          <a:pt x="84" y="448"/>
                        </a:lnTo>
                        <a:lnTo>
                          <a:pt x="141" y="489"/>
                        </a:lnTo>
                        <a:lnTo>
                          <a:pt x="178" y="389"/>
                        </a:lnTo>
                        <a:lnTo>
                          <a:pt x="178" y="318"/>
                        </a:lnTo>
                        <a:lnTo>
                          <a:pt x="154" y="227"/>
                        </a:lnTo>
                        <a:lnTo>
                          <a:pt x="107" y="109"/>
                        </a:lnTo>
                        <a:lnTo>
                          <a:pt x="84" y="54"/>
                        </a:lnTo>
                        <a:lnTo>
                          <a:pt x="61" y="0"/>
                        </a:lnTo>
                        <a:lnTo>
                          <a:pt x="0" y="18"/>
                        </a:lnTo>
                        <a:lnTo>
                          <a:pt x="33" y="6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65222" tIns="32612" rIns="65222" bIns="32612">
                    <a:spAutoFit/>
                  </a:bodyPr>
                  <a:lstStyle/>
                  <a:p>
                    <a:endParaRPr lang="es-MX"/>
                  </a:p>
                </p:txBody>
              </p:sp>
              <p:grpSp>
                <p:nvGrpSpPr>
                  <p:cNvPr id="8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922" y="1871"/>
                    <a:ext cx="966" cy="427"/>
                    <a:chOff x="1922" y="1871"/>
                    <a:chExt cx="966" cy="427"/>
                  </a:xfrm>
                </p:grpSpPr>
                <p:grpSp>
                  <p:nvGrpSpPr>
                    <p:cNvPr id="100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3" y="1871"/>
                      <a:ext cx="295" cy="300"/>
                      <a:chOff x="2593" y="1871"/>
                      <a:chExt cx="295" cy="300"/>
                    </a:xfrm>
                  </p:grpSpPr>
                  <p:sp>
                    <p:nvSpPr>
                      <p:cNvPr id="102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93" y="1871"/>
                        <a:ext cx="295" cy="300"/>
                      </a:xfrm>
                      <a:custGeom>
                        <a:avLst/>
                        <a:gdLst>
                          <a:gd name="T0" fmla="*/ 21 w 295"/>
                          <a:gd name="T1" fmla="*/ 195 h 300"/>
                          <a:gd name="T2" fmla="*/ 98 w 295"/>
                          <a:gd name="T3" fmla="*/ 173 h 300"/>
                          <a:gd name="T4" fmla="*/ 105 w 295"/>
                          <a:gd name="T5" fmla="*/ 164 h 300"/>
                          <a:gd name="T6" fmla="*/ 104 w 295"/>
                          <a:gd name="T7" fmla="*/ 132 h 300"/>
                          <a:gd name="T8" fmla="*/ 93 w 295"/>
                          <a:gd name="T9" fmla="*/ 88 h 300"/>
                          <a:gd name="T10" fmla="*/ 87 w 295"/>
                          <a:gd name="T11" fmla="*/ 53 h 300"/>
                          <a:gd name="T12" fmla="*/ 89 w 295"/>
                          <a:gd name="T13" fmla="*/ 41 h 300"/>
                          <a:gd name="T14" fmla="*/ 105 w 295"/>
                          <a:gd name="T15" fmla="*/ 31 h 300"/>
                          <a:gd name="T16" fmla="*/ 193 w 295"/>
                          <a:gd name="T17" fmla="*/ 11 h 300"/>
                          <a:gd name="T18" fmla="*/ 250 w 295"/>
                          <a:gd name="T19" fmla="*/ 0 h 300"/>
                          <a:gd name="T20" fmla="*/ 254 w 295"/>
                          <a:gd name="T21" fmla="*/ 2 h 300"/>
                          <a:gd name="T22" fmla="*/ 263 w 295"/>
                          <a:gd name="T23" fmla="*/ 15 h 300"/>
                          <a:gd name="T24" fmla="*/ 265 w 295"/>
                          <a:gd name="T25" fmla="*/ 29 h 300"/>
                          <a:gd name="T26" fmla="*/ 248 w 295"/>
                          <a:gd name="T27" fmla="*/ 38 h 300"/>
                          <a:gd name="T28" fmla="*/ 229 w 295"/>
                          <a:gd name="T29" fmla="*/ 44 h 300"/>
                          <a:gd name="T30" fmla="*/ 260 w 295"/>
                          <a:gd name="T31" fmla="*/ 41 h 300"/>
                          <a:gd name="T32" fmla="*/ 283 w 295"/>
                          <a:gd name="T33" fmla="*/ 43 h 300"/>
                          <a:gd name="T34" fmla="*/ 295 w 295"/>
                          <a:gd name="T35" fmla="*/ 47 h 300"/>
                          <a:gd name="T36" fmla="*/ 295 w 295"/>
                          <a:gd name="T37" fmla="*/ 59 h 300"/>
                          <a:gd name="T38" fmla="*/ 293 w 295"/>
                          <a:gd name="T39" fmla="*/ 68 h 300"/>
                          <a:gd name="T40" fmla="*/ 283 w 295"/>
                          <a:gd name="T41" fmla="*/ 74 h 300"/>
                          <a:gd name="T42" fmla="*/ 262 w 295"/>
                          <a:gd name="T43" fmla="*/ 82 h 300"/>
                          <a:gd name="T44" fmla="*/ 242 w 295"/>
                          <a:gd name="T45" fmla="*/ 85 h 300"/>
                          <a:gd name="T46" fmla="*/ 278 w 295"/>
                          <a:gd name="T47" fmla="*/ 91 h 300"/>
                          <a:gd name="T48" fmla="*/ 291 w 295"/>
                          <a:gd name="T49" fmla="*/ 97 h 300"/>
                          <a:gd name="T50" fmla="*/ 295 w 295"/>
                          <a:gd name="T51" fmla="*/ 111 h 300"/>
                          <a:gd name="T52" fmla="*/ 293 w 295"/>
                          <a:gd name="T53" fmla="*/ 123 h 300"/>
                          <a:gd name="T54" fmla="*/ 287 w 295"/>
                          <a:gd name="T55" fmla="*/ 129 h 300"/>
                          <a:gd name="T56" fmla="*/ 259 w 295"/>
                          <a:gd name="T57" fmla="*/ 135 h 300"/>
                          <a:gd name="T58" fmla="*/ 234 w 295"/>
                          <a:gd name="T59" fmla="*/ 135 h 300"/>
                          <a:gd name="T60" fmla="*/ 200 w 295"/>
                          <a:gd name="T61" fmla="*/ 140 h 300"/>
                          <a:gd name="T62" fmla="*/ 184 w 295"/>
                          <a:gd name="T63" fmla="*/ 150 h 300"/>
                          <a:gd name="T64" fmla="*/ 181 w 295"/>
                          <a:gd name="T65" fmla="*/ 161 h 300"/>
                          <a:gd name="T66" fmla="*/ 181 w 295"/>
                          <a:gd name="T67" fmla="*/ 191 h 300"/>
                          <a:gd name="T68" fmla="*/ 202 w 295"/>
                          <a:gd name="T69" fmla="*/ 236 h 300"/>
                          <a:gd name="T70" fmla="*/ 215 w 295"/>
                          <a:gd name="T71" fmla="*/ 277 h 300"/>
                          <a:gd name="T72" fmla="*/ 215 w 295"/>
                          <a:gd name="T73" fmla="*/ 297 h 300"/>
                          <a:gd name="T74" fmla="*/ 184 w 295"/>
                          <a:gd name="T75" fmla="*/ 300 h 300"/>
                          <a:gd name="T76" fmla="*/ 163 w 295"/>
                          <a:gd name="T77" fmla="*/ 292 h 300"/>
                          <a:gd name="T78" fmla="*/ 147 w 295"/>
                          <a:gd name="T79" fmla="*/ 278 h 300"/>
                          <a:gd name="T80" fmla="*/ 136 w 295"/>
                          <a:gd name="T81" fmla="*/ 251 h 300"/>
                          <a:gd name="T82" fmla="*/ 136 w 295"/>
                          <a:gd name="T83" fmla="*/ 244 h 300"/>
                          <a:gd name="T84" fmla="*/ 114 w 295"/>
                          <a:gd name="T85" fmla="*/ 247 h 300"/>
                          <a:gd name="T86" fmla="*/ 61 w 295"/>
                          <a:gd name="T87" fmla="*/ 263 h 300"/>
                          <a:gd name="T88" fmla="*/ 0 w 295"/>
                          <a:gd name="T89" fmla="*/ 278 h 300"/>
                          <a:gd name="T90" fmla="*/ 0 w 295"/>
                          <a:gd name="T91" fmla="*/ 200 h 300"/>
                          <a:gd name="T92" fmla="*/ 21 w 295"/>
                          <a:gd name="T93" fmla="*/ 195 h 300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295"/>
                          <a:gd name="T142" fmla="*/ 0 h 300"/>
                          <a:gd name="T143" fmla="*/ 295 w 295"/>
                          <a:gd name="T144" fmla="*/ 300 h 300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295" h="300">
                            <a:moveTo>
                              <a:pt x="21" y="195"/>
                            </a:moveTo>
                            <a:lnTo>
                              <a:pt x="98" y="173"/>
                            </a:lnTo>
                            <a:lnTo>
                              <a:pt x="105" y="164"/>
                            </a:lnTo>
                            <a:lnTo>
                              <a:pt x="104" y="132"/>
                            </a:lnTo>
                            <a:lnTo>
                              <a:pt x="93" y="88"/>
                            </a:lnTo>
                            <a:lnTo>
                              <a:pt x="87" y="53"/>
                            </a:lnTo>
                            <a:lnTo>
                              <a:pt x="89" y="41"/>
                            </a:lnTo>
                            <a:lnTo>
                              <a:pt x="105" y="31"/>
                            </a:lnTo>
                            <a:lnTo>
                              <a:pt x="193" y="11"/>
                            </a:lnTo>
                            <a:lnTo>
                              <a:pt x="250" y="0"/>
                            </a:lnTo>
                            <a:lnTo>
                              <a:pt x="254" y="2"/>
                            </a:lnTo>
                            <a:lnTo>
                              <a:pt x="263" y="15"/>
                            </a:lnTo>
                            <a:lnTo>
                              <a:pt x="265" y="29"/>
                            </a:lnTo>
                            <a:lnTo>
                              <a:pt x="248" y="38"/>
                            </a:lnTo>
                            <a:lnTo>
                              <a:pt x="229" y="44"/>
                            </a:lnTo>
                            <a:lnTo>
                              <a:pt x="260" y="41"/>
                            </a:lnTo>
                            <a:lnTo>
                              <a:pt x="283" y="43"/>
                            </a:lnTo>
                            <a:lnTo>
                              <a:pt x="295" y="47"/>
                            </a:lnTo>
                            <a:lnTo>
                              <a:pt x="295" y="59"/>
                            </a:lnTo>
                            <a:lnTo>
                              <a:pt x="293" y="68"/>
                            </a:lnTo>
                            <a:lnTo>
                              <a:pt x="283" y="74"/>
                            </a:lnTo>
                            <a:lnTo>
                              <a:pt x="262" y="82"/>
                            </a:lnTo>
                            <a:lnTo>
                              <a:pt x="242" y="85"/>
                            </a:lnTo>
                            <a:lnTo>
                              <a:pt x="278" y="91"/>
                            </a:lnTo>
                            <a:lnTo>
                              <a:pt x="291" y="97"/>
                            </a:lnTo>
                            <a:lnTo>
                              <a:pt x="295" y="111"/>
                            </a:lnTo>
                            <a:lnTo>
                              <a:pt x="293" y="123"/>
                            </a:lnTo>
                            <a:lnTo>
                              <a:pt x="287" y="129"/>
                            </a:lnTo>
                            <a:lnTo>
                              <a:pt x="259" y="135"/>
                            </a:lnTo>
                            <a:lnTo>
                              <a:pt x="234" y="135"/>
                            </a:lnTo>
                            <a:lnTo>
                              <a:pt x="200" y="140"/>
                            </a:lnTo>
                            <a:lnTo>
                              <a:pt x="184" y="150"/>
                            </a:lnTo>
                            <a:lnTo>
                              <a:pt x="181" y="161"/>
                            </a:lnTo>
                            <a:lnTo>
                              <a:pt x="181" y="191"/>
                            </a:lnTo>
                            <a:lnTo>
                              <a:pt x="202" y="236"/>
                            </a:lnTo>
                            <a:lnTo>
                              <a:pt x="215" y="277"/>
                            </a:lnTo>
                            <a:lnTo>
                              <a:pt x="215" y="297"/>
                            </a:lnTo>
                            <a:lnTo>
                              <a:pt x="184" y="300"/>
                            </a:lnTo>
                            <a:lnTo>
                              <a:pt x="163" y="292"/>
                            </a:lnTo>
                            <a:lnTo>
                              <a:pt x="147" y="278"/>
                            </a:lnTo>
                            <a:lnTo>
                              <a:pt x="136" y="251"/>
                            </a:lnTo>
                            <a:lnTo>
                              <a:pt x="136" y="244"/>
                            </a:lnTo>
                            <a:lnTo>
                              <a:pt x="114" y="247"/>
                            </a:lnTo>
                            <a:lnTo>
                              <a:pt x="61" y="263"/>
                            </a:lnTo>
                            <a:lnTo>
                              <a:pt x="0" y="278"/>
                            </a:lnTo>
                            <a:lnTo>
                              <a:pt x="0" y="200"/>
                            </a:lnTo>
                            <a:lnTo>
                              <a:pt x="21" y="19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103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0" y="1915"/>
                        <a:ext cx="68" cy="12"/>
                      </a:xfrm>
                      <a:custGeom>
                        <a:avLst/>
                        <a:gdLst>
                          <a:gd name="T0" fmla="*/ 68 w 68"/>
                          <a:gd name="T1" fmla="*/ 0 h 12"/>
                          <a:gd name="T2" fmla="*/ 25 w 68"/>
                          <a:gd name="T3" fmla="*/ 7 h 12"/>
                          <a:gd name="T4" fmla="*/ 0 w 68"/>
                          <a:gd name="T5" fmla="*/ 12 h 12"/>
                          <a:gd name="T6" fmla="*/ 0 60000 65536"/>
                          <a:gd name="T7" fmla="*/ 0 60000 65536"/>
                          <a:gd name="T8" fmla="*/ 0 60000 65536"/>
                          <a:gd name="T9" fmla="*/ 0 w 68"/>
                          <a:gd name="T10" fmla="*/ 0 h 12"/>
                          <a:gd name="T11" fmla="*/ 68 w 68"/>
                          <a:gd name="T12" fmla="*/ 12 h 1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8" h="12">
                            <a:moveTo>
                              <a:pt x="68" y="0"/>
                            </a:moveTo>
                            <a:lnTo>
                              <a:pt x="25" y="7"/>
                            </a:lnTo>
                            <a:lnTo>
                              <a:pt x="0" y="12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104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2" y="1956"/>
                        <a:ext cx="73" cy="11"/>
                      </a:xfrm>
                      <a:custGeom>
                        <a:avLst/>
                        <a:gdLst>
                          <a:gd name="T0" fmla="*/ 73 w 73"/>
                          <a:gd name="T1" fmla="*/ 0 h 11"/>
                          <a:gd name="T2" fmla="*/ 50 w 73"/>
                          <a:gd name="T3" fmla="*/ 0 h 11"/>
                          <a:gd name="T4" fmla="*/ 31 w 73"/>
                          <a:gd name="T5" fmla="*/ 6 h 11"/>
                          <a:gd name="T6" fmla="*/ 0 w 73"/>
                          <a:gd name="T7" fmla="*/ 11 h 1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3"/>
                          <a:gd name="T13" fmla="*/ 0 h 11"/>
                          <a:gd name="T14" fmla="*/ 73 w 73"/>
                          <a:gd name="T15" fmla="*/ 11 h 1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3" h="11">
                            <a:moveTo>
                              <a:pt x="73" y="0"/>
                            </a:moveTo>
                            <a:lnTo>
                              <a:pt x="50" y="0"/>
                            </a:lnTo>
                            <a:lnTo>
                              <a:pt x="31" y="6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</p:grpSp>
                <p:sp>
                  <p:nvSpPr>
                    <p:cNvPr id="10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922" y="2040"/>
                      <a:ext cx="728" cy="258"/>
                    </a:xfrm>
                    <a:custGeom>
                      <a:avLst/>
                      <a:gdLst>
                        <a:gd name="T0" fmla="*/ 719 w 728"/>
                        <a:gd name="T1" fmla="*/ 0 h 258"/>
                        <a:gd name="T2" fmla="*/ 607 w 728"/>
                        <a:gd name="T3" fmla="*/ 18 h 258"/>
                        <a:gd name="T4" fmla="*/ 523 w 728"/>
                        <a:gd name="T5" fmla="*/ 36 h 258"/>
                        <a:gd name="T6" fmla="*/ 457 w 728"/>
                        <a:gd name="T7" fmla="*/ 54 h 258"/>
                        <a:gd name="T8" fmla="*/ 402 w 728"/>
                        <a:gd name="T9" fmla="*/ 54 h 258"/>
                        <a:gd name="T10" fmla="*/ 308 w 728"/>
                        <a:gd name="T11" fmla="*/ 63 h 258"/>
                        <a:gd name="T12" fmla="*/ 242 w 728"/>
                        <a:gd name="T13" fmla="*/ 68 h 258"/>
                        <a:gd name="T14" fmla="*/ 187 w 728"/>
                        <a:gd name="T15" fmla="*/ 68 h 258"/>
                        <a:gd name="T16" fmla="*/ 111 w 728"/>
                        <a:gd name="T17" fmla="*/ 68 h 258"/>
                        <a:gd name="T18" fmla="*/ 46 w 728"/>
                        <a:gd name="T19" fmla="*/ 82 h 258"/>
                        <a:gd name="T20" fmla="*/ 16 w 728"/>
                        <a:gd name="T21" fmla="*/ 99 h 258"/>
                        <a:gd name="T22" fmla="*/ 0 w 728"/>
                        <a:gd name="T23" fmla="*/ 136 h 258"/>
                        <a:gd name="T24" fmla="*/ 0 w 728"/>
                        <a:gd name="T25" fmla="*/ 181 h 258"/>
                        <a:gd name="T26" fmla="*/ 24 w 728"/>
                        <a:gd name="T27" fmla="*/ 231 h 258"/>
                        <a:gd name="T28" fmla="*/ 37 w 728"/>
                        <a:gd name="T29" fmla="*/ 245 h 258"/>
                        <a:gd name="T30" fmla="*/ 106 w 728"/>
                        <a:gd name="T31" fmla="*/ 258 h 258"/>
                        <a:gd name="T32" fmla="*/ 181 w 728"/>
                        <a:gd name="T33" fmla="*/ 258 h 258"/>
                        <a:gd name="T34" fmla="*/ 302 w 728"/>
                        <a:gd name="T35" fmla="*/ 239 h 258"/>
                        <a:gd name="T36" fmla="*/ 425 w 728"/>
                        <a:gd name="T37" fmla="*/ 190 h 258"/>
                        <a:gd name="T38" fmla="*/ 551 w 728"/>
                        <a:gd name="T39" fmla="*/ 163 h 258"/>
                        <a:gd name="T40" fmla="*/ 639 w 728"/>
                        <a:gd name="T41" fmla="*/ 150 h 258"/>
                        <a:gd name="T42" fmla="*/ 728 w 728"/>
                        <a:gd name="T43" fmla="*/ 131 h 258"/>
                        <a:gd name="T44" fmla="*/ 709 w 728"/>
                        <a:gd name="T45" fmla="*/ 82 h 258"/>
                        <a:gd name="T46" fmla="*/ 705 w 728"/>
                        <a:gd name="T47" fmla="*/ 45 h 258"/>
                        <a:gd name="T48" fmla="*/ 719 w 728"/>
                        <a:gd name="T49" fmla="*/ 0 h 258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728"/>
                        <a:gd name="T76" fmla="*/ 0 h 258"/>
                        <a:gd name="T77" fmla="*/ 728 w 728"/>
                        <a:gd name="T78" fmla="*/ 258 h 258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728" h="258">
                          <a:moveTo>
                            <a:pt x="719" y="0"/>
                          </a:moveTo>
                          <a:lnTo>
                            <a:pt x="607" y="18"/>
                          </a:lnTo>
                          <a:lnTo>
                            <a:pt x="523" y="36"/>
                          </a:lnTo>
                          <a:lnTo>
                            <a:pt x="457" y="54"/>
                          </a:lnTo>
                          <a:lnTo>
                            <a:pt x="402" y="54"/>
                          </a:lnTo>
                          <a:lnTo>
                            <a:pt x="308" y="63"/>
                          </a:lnTo>
                          <a:lnTo>
                            <a:pt x="242" y="68"/>
                          </a:lnTo>
                          <a:lnTo>
                            <a:pt x="187" y="68"/>
                          </a:lnTo>
                          <a:lnTo>
                            <a:pt x="111" y="68"/>
                          </a:lnTo>
                          <a:lnTo>
                            <a:pt x="46" y="82"/>
                          </a:lnTo>
                          <a:lnTo>
                            <a:pt x="16" y="99"/>
                          </a:lnTo>
                          <a:lnTo>
                            <a:pt x="0" y="136"/>
                          </a:lnTo>
                          <a:lnTo>
                            <a:pt x="0" y="181"/>
                          </a:lnTo>
                          <a:lnTo>
                            <a:pt x="24" y="231"/>
                          </a:lnTo>
                          <a:lnTo>
                            <a:pt x="37" y="245"/>
                          </a:lnTo>
                          <a:lnTo>
                            <a:pt x="106" y="258"/>
                          </a:lnTo>
                          <a:lnTo>
                            <a:pt x="181" y="258"/>
                          </a:lnTo>
                          <a:lnTo>
                            <a:pt x="302" y="239"/>
                          </a:lnTo>
                          <a:lnTo>
                            <a:pt x="425" y="190"/>
                          </a:lnTo>
                          <a:lnTo>
                            <a:pt x="551" y="163"/>
                          </a:lnTo>
                          <a:lnTo>
                            <a:pt x="639" y="150"/>
                          </a:lnTo>
                          <a:lnTo>
                            <a:pt x="728" y="131"/>
                          </a:lnTo>
                          <a:lnTo>
                            <a:pt x="709" y="82"/>
                          </a:lnTo>
                          <a:lnTo>
                            <a:pt x="705" y="45"/>
                          </a:lnTo>
                          <a:lnTo>
                            <a:pt x="719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</p:grpSp>
              <p:grpSp>
                <p:nvGrpSpPr>
                  <p:cNvPr id="8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739" y="2446"/>
                    <a:ext cx="314" cy="165"/>
                    <a:chOff x="1739" y="2446"/>
                    <a:chExt cx="314" cy="165"/>
                  </a:xfrm>
                </p:grpSpPr>
                <p:sp>
                  <p:nvSpPr>
                    <p:cNvPr id="9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739" y="2446"/>
                      <a:ext cx="133" cy="97"/>
                    </a:xfrm>
                    <a:custGeom>
                      <a:avLst/>
                      <a:gdLst>
                        <a:gd name="T0" fmla="*/ 0 w 133"/>
                        <a:gd name="T1" fmla="*/ 91 h 97"/>
                        <a:gd name="T2" fmla="*/ 133 w 133"/>
                        <a:gd name="T3" fmla="*/ 0 h 97"/>
                        <a:gd name="T4" fmla="*/ 24 w 133"/>
                        <a:gd name="T5" fmla="*/ 97 h 97"/>
                        <a:gd name="T6" fmla="*/ 0 60000 65536"/>
                        <a:gd name="T7" fmla="*/ 0 60000 65536"/>
                        <a:gd name="T8" fmla="*/ 0 60000 65536"/>
                        <a:gd name="T9" fmla="*/ 0 w 133"/>
                        <a:gd name="T10" fmla="*/ 0 h 97"/>
                        <a:gd name="T11" fmla="*/ 133 w 133"/>
                        <a:gd name="T12" fmla="*/ 97 h 9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3" h="97">
                          <a:moveTo>
                            <a:pt x="0" y="91"/>
                          </a:moveTo>
                          <a:lnTo>
                            <a:pt x="133" y="0"/>
                          </a:lnTo>
                          <a:lnTo>
                            <a:pt x="24" y="9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9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973" y="2514"/>
                      <a:ext cx="80" cy="97"/>
                    </a:xfrm>
                    <a:custGeom>
                      <a:avLst/>
                      <a:gdLst>
                        <a:gd name="T0" fmla="*/ 0 w 80"/>
                        <a:gd name="T1" fmla="*/ 0 h 97"/>
                        <a:gd name="T2" fmla="*/ 39 w 80"/>
                        <a:gd name="T3" fmla="*/ 23 h 97"/>
                        <a:gd name="T4" fmla="*/ 63 w 80"/>
                        <a:gd name="T5" fmla="*/ 53 h 97"/>
                        <a:gd name="T6" fmla="*/ 80 w 80"/>
                        <a:gd name="T7" fmla="*/ 97 h 9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0"/>
                        <a:gd name="T13" fmla="*/ 0 h 97"/>
                        <a:gd name="T14" fmla="*/ 80 w 80"/>
                        <a:gd name="T15" fmla="*/ 97 h 9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0" h="97">
                          <a:moveTo>
                            <a:pt x="0" y="0"/>
                          </a:moveTo>
                          <a:lnTo>
                            <a:pt x="39" y="23"/>
                          </a:lnTo>
                          <a:lnTo>
                            <a:pt x="63" y="53"/>
                          </a:lnTo>
                          <a:lnTo>
                            <a:pt x="80" y="9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</p:grpSp>
              <p:grpSp>
                <p:nvGrpSpPr>
                  <p:cNvPr id="8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772" y="1450"/>
                    <a:ext cx="674" cy="651"/>
                    <a:chOff x="1772" y="1450"/>
                    <a:chExt cx="674" cy="651"/>
                  </a:xfrm>
                </p:grpSpPr>
                <p:sp>
                  <p:nvSpPr>
                    <p:cNvPr id="8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876" y="1494"/>
                      <a:ext cx="570" cy="607"/>
                    </a:xfrm>
                    <a:custGeom>
                      <a:avLst/>
                      <a:gdLst>
                        <a:gd name="T0" fmla="*/ 383 w 570"/>
                        <a:gd name="T1" fmla="*/ 82 h 607"/>
                        <a:gd name="T2" fmla="*/ 418 w 570"/>
                        <a:gd name="T3" fmla="*/ 151 h 607"/>
                        <a:gd name="T4" fmla="*/ 438 w 570"/>
                        <a:gd name="T5" fmla="*/ 179 h 607"/>
                        <a:gd name="T6" fmla="*/ 474 w 570"/>
                        <a:gd name="T7" fmla="*/ 167 h 607"/>
                        <a:gd name="T8" fmla="*/ 515 w 570"/>
                        <a:gd name="T9" fmla="*/ 165 h 607"/>
                        <a:gd name="T10" fmla="*/ 539 w 570"/>
                        <a:gd name="T11" fmla="*/ 177 h 607"/>
                        <a:gd name="T12" fmla="*/ 565 w 570"/>
                        <a:gd name="T13" fmla="*/ 213 h 607"/>
                        <a:gd name="T14" fmla="*/ 570 w 570"/>
                        <a:gd name="T15" fmla="*/ 250 h 607"/>
                        <a:gd name="T16" fmla="*/ 556 w 570"/>
                        <a:gd name="T17" fmla="*/ 286 h 607"/>
                        <a:gd name="T18" fmla="*/ 523 w 570"/>
                        <a:gd name="T19" fmla="*/ 298 h 607"/>
                        <a:gd name="T20" fmla="*/ 485 w 570"/>
                        <a:gd name="T21" fmla="*/ 297 h 607"/>
                        <a:gd name="T22" fmla="*/ 458 w 570"/>
                        <a:gd name="T23" fmla="*/ 283 h 607"/>
                        <a:gd name="T24" fmla="*/ 477 w 570"/>
                        <a:gd name="T25" fmla="*/ 355 h 607"/>
                        <a:gd name="T26" fmla="*/ 425 w 570"/>
                        <a:gd name="T27" fmla="*/ 344 h 607"/>
                        <a:gd name="T28" fmla="*/ 392 w 570"/>
                        <a:gd name="T29" fmla="*/ 350 h 607"/>
                        <a:gd name="T30" fmla="*/ 362 w 570"/>
                        <a:gd name="T31" fmla="*/ 364 h 607"/>
                        <a:gd name="T32" fmla="*/ 329 w 570"/>
                        <a:gd name="T33" fmla="*/ 396 h 607"/>
                        <a:gd name="T34" fmla="*/ 323 w 570"/>
                        <a:gd name="T35" fmla="*/ 437 h 607"/>
                        <a:gd name="T36" fmla="*/ 342 w 570"/>
                        <a:gd name="T37" fmla="*/ 458 h 607"/>
                        <a:gd name="T38" fmla="*/ 370 w 570"/>
                        <a:gd name="T39" fmla="*/ 463 h 607"/>
                        <a:gd name="T40" fmla="*/ 400 w 570"/>
                        <a:gd name="T41" fmla="*/ 456 h 607"/>
                        <a:gd name="T42" fmla="*/ 427 w 570"/>
                        <a:gd name="T43" fmla="*/ 445 h 607"/>
                        <a:gd name="T44" fmla="*/ 458 w 570"/>
                        <a:gd name="T45" fmla="*/ 422 h 607"/>
                        <a:gd name="T46" fmla="*/ 487 w 570"/>
                        <a:gd name="T47" fmla="*/ 434 h 607"/>
                        <a:gd name="T48" fmla="*/ 474 w 570"/>
                        <a:gd name="T49" fmla="*/ 453 h 607"/>
                        <a:gd name="T50" fmla="*/ 496 w 570"/>
                        <a:gd name="T51" fmla="*/ 496 h 607"/>
                        <a:gd name="T52" fmla="*/ 436 w 570"/>
                        <a:gd name="T53" fmla="*/ 537 h 607"/>
                        <a:gd name="T54" fmla="*/ 333 w 570"/>
                        <a:gd name="T55" fmla="*/ 556 h 607"/>
                        <a:gd name="T56" fmla="*/ 285 w 570"/>
                        <a:gd name="T57" fmla="*/ 556 h 607"/>
                        <a:gd name="T58" fmla="*/ 258 w 570"/>
                        <a:gd name="T59" fmla="*/ 603 h 607"/>
                        <a:gd name="T60" fmla="*/ 128 w 570"/>
                        <a:gd name="T61" fmla="*/ 581 h 607"/>
                        <a:gd name="T62" fmla="*/ 60 w 570"/>
                        <a:gd name="T63" fmla="*/ 518 h 607"/>
                        <a:gd name="T64" fmla="*/ 10 w 570"/>
                        <a:gd name="T65" fmla="*/ 390 h 607"/>
                        <a:gd name="T66" fmla="*/ 13 w 570"/>
                        <a:gd name="T67" fmla="*/ 208 h 607"/>
                        <a:gd name="T68" fmla="*/ 90 w 570"/>
                        <a:gd name="T69" fmla="*/ 69 h 607"/>
                        <a:gd name="T70" fmla="*/ 219 w 570"/>
                        <a:gd name="T71" fmla="*/ 6 h 607"/>
                        <a:gd name="T72" fmla="*/ 317 w 570"/>
                        <a:gd name="T73" fmla="*/ 3 h 60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570"/>
                        <a:gd name="T112" fmla="*/ 0 h 607"/>
                        <a:gd name="T113" fmla="*/ 570 w 570"/>
                        <a:gd name="T114" fmla="*/ 607 h 607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570" h="607">
                          <a:moveTo>
                            <a:pt x="348" y="22"/>
                          </a:moveTo>
                          <a:lnTo>
                            <a:pt x="383" y="82"/>
                          </a:lnTo>
                          <a:lnTo>
                            <a:pt x="392" y="116"/>
                          </a:lnTo>
                          <a:lnTo>
                            <a:pt x="418" y="151"/>
                          </a:lnTo>
                          <a:lnTo>
                            <a:pt x="427" y="182"/>
                          </a:lnTo>
                          <a:lnTo>
                            <a:pt x="438" y="179"/>
                          </a:lnTo>
                          <a:lnTo>
                            <a:pt x="452" y="173"/>
                          </a:lnTo>
                          <a:lnTo>
                            <a:pt x="474" y="167"/>
                          </a:lnTo>
                          <a:lnTo>
                            <a:pt x="499" y="164"/>
                          </a:lnTo>
                          <a:lnTo>
                            <a:pt x="515" y="165"/>
                          </a:lnTo>
                          <a:lnTo>
                            <a:pt x="526" y="168"/>
                          </a:lnTo>
                          <a:lnTo>
                            <a:pt x="539" y="177"/>
                          </a:lnTo>
                          <a:lnTo>
                            <a:pt x="553" y="194"/>
                          </a:lnTo>
                          <a:lnTo>
                            <a:pt x="565" y="213"/>
                          </a:lnTo>
                          <a:lnTo>
                            <a:pt x="569" y="231"/>
                          </a:lnTo>
                          <a:lnTo>
                            <a:pt x="570" y="250"/>
                          </a:lnTo>
                          <a:lnTo>
                            <a:pt x="567" y="268"/>
                          </a:lnTo>
                          <a:lnTo>
                            <a:pt x="556" y="286"/>
                          </a:lnTo>
                          <a:lnTo>
                            <a:pt x="537" y="296"/>
                          </a:lnTo>
                          <a:lnTo>
                            <a:pt x="523" y="298"/>
                          </a:lnTo>
                          <a:lnTo>
                            <a:pt x="506" y="299"/>
                          </a:lnTo>
                          <a:lnTo>
                            <a:pt x="485" y="297"/>
                          </a:lnTo>
                          <a:lnTo>
                            <a:pt x="471" y="290"/>
                          </a:lnTo>
                          <a:lnTo>
                            <a:pt x="458" y="283"/>
                          </a:lnTo>
                          <a:lnTo>
                            <a:pt x="474" y="324"/>
                          </a:lnTo>
                          <a:lnTo>
                            <a:pt x="477" y="355"/>
                          </a:lnTo>
                          <a:lnTo>
                            <a:pt x="449" y="346"/>
                          </a:lnTo>
                          <a:lnTo>
                            <a:pt x="425" y="344"/>
                          </a:lnTo>
                          <a:lnTo>
                            <a:pt x="408" y="344"/>
                          </a:lnTo>
                          <a:lnTo>
                            <a:pt x="392" y="350"/>
                          </a:lnTo>
                          <a:lnTo>
                            <a:pt x="377" y="356"/>
                          </a:lnTo>
                          <a:lnTo>
                            <a:pt x="362" y="364"/>
                          </a:lnTo>
                          <a:lnTo>
                            <a:pt x="347" y="379"/>
                          </a:lnTo>
                          <a:lnTo>
                            <a:pt x="329" y="396"/>
                          </a:lnTo>
                          <a:lnTo>
                            <a:pt x="323" y="415"/>
                          </a:lnTo>
                          <a:lnTo>
                            <a:pt x="323" y="437"/>
                          </a:lnTo>
                          <a:lnTo>
                            <a:pt x="329" y="448"/>
                          </a:lnTo>
                          <a:lnTo>
                            <a:pt x="342" y="458"/>
                          </a:lnTo>
                          <a:lnTo>
                            <a:pt x="358" y="461"/>
                          </a:lnTo>
                          <a:lnTo>
                            <a:pt x="370" y="463"/>
                          </a:lnTo>
                          <a:lnTo>
                            <a:pt x="389" y="462"/>
                          </a:lnTo>
                          <a:lnTo>
                            <a:pt x="400" y="456"/>
                          </a:lnTo>
                          <a:lnTo>
                            <a:pt x="418" y="450"/>
                          </a:lnTo>
                          <a:lnTo>
                            <a:pt x="427" y="445"/>
                          </a:lnTo>
                          <a:lnTo>
                            <a:pt x="443" y="431"/>
                          </a:lnTo>
                          <a:lnTo>
                            <a:pt x="458" y="422"/>
                          </a:lnTo>
                          <a:lnTo>
                            <a:pt x="474" y="422"/>
                          </a:lnTo>
                          <a:lnTo>
                            <a:pt x="487" y="434"/>
                          </a:lnTo>
                          <a:lnTo>
                            <a:pt x="490" y="441"/>
                          </a:lnTo>
                          <a:lnTo>
                            <a:pt x="474" y="453"/>
                          </a:lnTo>
                          <a:lnTo>
                            <a:pt x="490" y="474"/>
                          </a:lnTo>
                          <a:lnTo>
                            <a:pt x="496" y="496"/>
                          </a:lnTo>
                          <a:lnTo>
                            <a:pt x="487" y="515"/>
                          </a:lnTo>
                          <a:lnTo>
                            <a:pt x="436" y="537"/>
                          </a:lnTo>
                          <a:lnTo>
                            <a:pt x="396" y="540"/>
                          </a:lnTo>
                          <a:lnTo>
                            <a:pt x="333" y="556"/>
                          </a:lnTo>
                          <a:lnTo>
                            <a:pt x="298" y="556"/>
                          </a:lnTo>
                          <a:lnTo>
                            <a:pt x="285" y="556"/>
                          </a:lnTo>
                          <a:lnTo>
                            <a:pt x="271" y="582"/>
                          </a:lnTo>
                          <a:lnTo>
                            <a:pt x="258" y="603"/>
                          </a:lnTo>
                          <a:lnTo>
                            <a:pt x="153" y="607"/>
                          </a:lnTo>
                          <a:lnTo>
                            <a:pt x="128" y="581"/>
                          </a:lnTo>
                          <a:lnTo>
                            <a:pt x="100" y="553"/>
                          </a:lnTo>
                          <a:lnTo>
                            <a:pt x="60" y="518"/>
                          </a:lnTo>
                          <a:lnTo>
                            <a:pt x="25" y="465"/>
                          </a:lnTo>
                          <a:lnTo>
                            <a:pt x="10" y="390"/>
                          </a:lnTo>
                          <a:lnTo>
                            <a:pt x="0" y="283"/>
                          </a:lnTo>
                          <a:lnTo>
                            <a:pt x="13" y="208"/>
                          </a:lnTo>
                          <a:lnTo>
                            <a:pt x="38" y="138"/>
                          </a:lnTo>
                          <a:lnTo>
                            <a:pt x="90" y="69"/>
                          </a:lnTo>
                          <a:lnTo>
                            <a:pt x="153" y="31"/>
                          </a:lnTo>
                          <a:lnTo>
                            <a:pt x="219" y="6"/>
                          </a:lnTo>
                          <a:lnTo>
                            <a:pt x="282" y="0"/>
                          </a:lnTo>
                          <a:lnTo>
                            <a:pt x="317" y="3"/>
                          </a:lnTo>
                          <a:lnTo>
                            <a:pt x="348" y="22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8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772" y="1450"/>
                      <a:ext cx="468" cy="572"/>
                    </a:xfrm>
                    <a:custGeom>
                      <a:avLst/>
                      <a:gdLst>
                        <a:gd name="T0" fmla="*/ 468 w 468"/>
                        <a:gd name="T1" fmla="*/ 94 h 572"/>
                        <a:gd name="T2" fmla="*/ 449 w 468"/>
                        <a:gd name="T3" fmla="*/ 60 h 572"/>
                        <a:gd name="T4" fmla="*/ 424 w 468"/>
                        <a:gd name="T5" fmla="*/ 34 h 572"/>
                        <a:gd name="T6" fmla="*/ 371 w 468"/>
                        <a:gd name="T7" fmla="*/ 9 h 572"/>
                        <a:gd name="T8" fmla="*/ 333 w 468"/>
                        <a:gd name="T9" fmla="*/ 0 h 572"/>
                        <a:gd name="T10" fmla="*/ 286 w 468"/>
                        <a:gd name="T11" fmla="*/ 38 h 572"/>
                        <a:gd name="T12" fmla="*/ 260 w 468"/>
                        <a:gd name="T13" fmla="*/ 16 h 572"/>
                        <a:gd name="T14" fmla="*/ 210 w 468"/>
                        <a:gd name="T15" fmla="*/ 72 h 572"/>
                        <a:gd name="T16" fmla="*/ 151 w 468"/>
                        <a:gd name="T17" fmla="*/ 107 h 572"/>
                        <a:gd name="T18" fmla="*/ 95 w 468"/>
                        <a:gd name="T19" fmla="*/ 141 h 572"/>
                        <a:gd name="T20" fmla="*/ 63 w 468"/>
                        <a:gd name="T21" fmla="*/ 182 h 572"/>
                        <a:gd name="T22" fmla="*/ 22 w 468"/>
                        <a:gd name="T23" fmla="*/ 163 h 572"/>
                        <a:gd name="T24" fmla="*/ 25 w 468"/>
                        <a:gd name="T25" fmla="*/ 217 h 572"/>
                        <a:gd name="T26" fmla="*/ 3 w 468"/>
                        <a:gd name="T27" fmla="*/ 261 h 572"/>
                        <a:gd name="T28" fmla="*/ 0 w 468"/>
                        <a:gd name="T29" fmla="*/ 318 h 572"/>
                        <a:gd name="T30" fmla="*/ 16 w 468"/>
                        <a:gd name="T31" fmla="*/ 384 h 572"/>
                        <a:gd name="T32" fmla="*/ 35 w 468"/>
                        <a:gd name="T33" fmla="*/ 434 h 572"/>
                        <a:gd name="T34" fmla="*/ 69 w 468"/>
                        <a:gd name="T35" fmla="*/ 491 h 572"/>
                        <a:gd name="T36" fmla="*/ 120 w 468"/>
                        <a:gd name="T37" fmla="*/ 540 h 572"/>
                        <a:gd name="T38" fmla="*/ 154 w 468"/>
                        <a:gd name="T39" fmla="*/ 565 h 572"/>
                        <a:gd name="T40" fmla="*/ 192 w 468"/>
                        <a:gd name="T41" fmla="*/ 572 h 572"/>
                        <a:gd name="T42" fmla="*/ 229 w 468"/>
                        <a:gd name="T43" fmla="*/ 559 h 572"/>
                        <a:gd name="T44" fmla="*/ 242 w 468"/>
                        <a:gd name="T45" fmla="*/ 550 h 572"/>
                        <a:gd name="T46" fmla="*/ 220 w 468"/>
                        <a:gd name="T47" fmla="*/ 524 h 572"/>
                        <a:gd name="T48" fmla="*/ 204 w 468"/>
                        <a:gd name="T49" fmla="*/ 505 h 572"/>
                        <a:gd name="T50" fmla="*/ 193 w 468"/>
                        <a:gd name="T51" fmla="*/ 475 h 572"/>
                        <a:gd name="T52" fmla="*/ 187 w 468"/>
                        <a:gd name="T53" fmla="*/ 443 h 572"/>
                        <a:gd name="T54" fmla="*/ 192 w 468"/>
                        <a:gd name="T55" fmla="*/ 416 h 572"/>
                        <a:gd name="T56" fmla="*/ 205 w 468"/>
                        <a:gd name="T57" fmla="*/ 396 h 572"/>
                        <a:gd name="T58" fmla="*/ 221 w 468"/>
                        <a:gd name="T59" fmla="*/ 383 h 572"/>
                        <a:gd name="T60" fmla="*/ 238 w 468"/>
                        <a:gd name="T61" fmla="*/ 378 h 572"/>
                        <a:gd name="T62" fmla="*/ 259 w 468"/>
                        <a:gd name="T63" fmla="*/ 375 h 572"/>
                        <a:gd name="T64" fmla="*/ 279 w 468"/>
                        <a:gd name="T65" fmla="*/ 381 h 572"/>
                        <a:gd name="T66" fmla="*/ 301 w 468"/>
                        <a:gd name="T67" fmla="*/ 387 h 572"/>
                        <a:gd name="T68" fmla="*/ 317 w 468"/>
                        <a:gd name="T69" fmla="*/ 390 h 572"/>
                        <a:gd name="T70" fmla="*/ 352 w 468"/>
                        <a:gd name="T71" fmla="*/ 359 h 572"/>
                        <a:gd name="T72" fmla="*/ 345 w 468"/>
                        <a:gd name="T73" fmla="*/ 321 h 572"/>
                        <a:gd name="T74" fmla="*/ 336 w 468"/>
                        <a:gd name="T75" fmla="*/ 280 h 572"/>
                        <a:gd name="T76" fmla="*/ 323 w 468"/>
                        <a:gd name="T77" fmla="*/ 261 h 572"/>
                        <a:gd name="T78" fmla="*/ 355 w 468"/>
                        <a:gd name="T79" fmla="*/ 233 h 572"/>
                        <a:gd name="T80" fmla="*/ 364 w 468"/>
                        <a:gd name="T81" fmla="*/ 192 h 572"/>
                        <a:gd name="T82" fmla="*/ 386 w 468"/>
                        <a:gd name="T83" fmla="*/ 148 h 572"/>
                        <a:gd name="T84" fmla="*/ 415 w 468"/>
                        <a:gd name="T85" fmla="*/ 129 h 572"/>
                        <a:gd name="T86" fmla="*/ 468 w 468"/>
                        <a:gd name="T87" fmla="*/ 94 h 572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468"/>
                        <a:gd name="T133" fmla="*/ 0 h 572"/>
                        <a:gd name="T134" fmla="*/ 468 w 468"/>
                        <a:gd name="T135" fmla="*/ 572 h 572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468" h="572">
                          <a:moveTo>
                            <a:pt x="468" y="94"/>
                          </a:moveTo>
                          <a:lnTo>
                            <a:pt x="449" y="60"/>
                          </a:lnTo>
                          <a:lnTo>
                            <a:pt x="424" y="34"/>
                          </a:lnTo>
                          <a:lnTo>
                            <a:pt x="371" y="9"/>
                          </a:lnTo>
                          <a:lnTo>
                            <a:pt x="333" y="0"/>
                          </a:lnTo>
                          <a:lnTo>
                            <a:pt x="286" y="38"/>
                          </a:lnTo>
                          <a:lnTo>
                            <a:pt x="260" y="16"/>
                          </a:lnTo>
                          <a:lnTo>
                            <a:pt x="210" y="72"/>
                          </a:lnTo>
                          <a:lnTo>
                            <a:pt x="151" y="107"/>
                          </a:lnTo>
                          <a:lnTo>
                            <a:pt x="95" y="141"/>
                          </a:lnTo>
                          <a:lnTo>
                            <a:pt x="63" y="182"/>
                          </a:lnTo>
                          <a:lnTo>
                            <a:pt x="22" y="163"/>
                          </a:lnTo>
                          <a:lnTo>
                            <a:pt x="25" y="217"/>
                          </a:lnTo>
                          <a:lnTo>
                            <a:pt x="3" y="261"/>
                          </a:lnTo>
                          <a:lnTo>
                            <a:pt x="0" y="318"/>
                          </a:lnTo>
                          <a:lnTo>
                            <a:pt x="16" y="384"/>
                          </a:lnTo>
                          <a:lnTo>
                            <a:pt x="35" y="434"/>
                          </a:lnTo>
                          <a:lnTo>
                            <a:pt x="69" y="491"/>
                          </a:lnTo>
                          <a:lnTo>
                            <a:pt x="120" y="540"/>
                          </a:lnTo>
                          <a:lnTo>
                            <a:pt x="154" y="565"/>
                          </a:lnTo>
                          <a:lnTo>
                            <a:pt x="192" y="572"/>
                          </a:lnTo>
                          <a:lnTo>
                            <a:pt x="229" y="559"/>
                          </a:lnTo>
                          <a:lnTo>
                            <a:pt x="242" y="550"/>
                          </a:lnTo>
                          <a:lnTo>
                            <a:pt x="220" y="524"/>
                          </a:lnTo>
                          <a:lnTo>
                            <a:pt x="204" y="505"/>
                          </a:lnTo>
                          <a:lnTo>
                            <a:pt x="193" y="475"/>
                          </a:lnTo>
                          <a:lnTo>
                            <a:pt x="187" y="443"/>
                          </a:lnTo>
                          <a:lnTo>
                            <a:pt x="192" y="416"/>
                          </a:lnTo>
                          <a:lnTo>
                            <a:pt x="205" y="396"/>
                          </a:lnTo>
                          <a:lnTo>
                            <a:pt x="221" y="383"/>
                          </a:lnTo>
                          <a:lnTo>
                            <a:pt x="238" y="378"/>
                          </a:lnTo>
                          <a:lnTo>
                            <a:pt x="259" y="375"/>
                          </a:lnTo>
                          <a:lnTo>
                            <a:pt x="279" y="381"/>
                          </a:lnTo>
                          <a:lnTo>
                            <a:pt x="301" y="387"/>
                          </a:lnTo>
                          <a:lnTo>
                            <a:pt x="317" y="390"/>
                          </a:lnTo>
                          <a:lnTo>
                            <a:pt x="352" y="359"/>
                          </a:lnTo>
                          <a:lnTo>
                            <a:pt x="345" y="321"/>
                          </a:lnTo>
                          <a:lnTo>
                            <a:pt x="336" y="280"/>
                          </a:lnTo>
                          <a:lnTo>
                            <a:pt x="323" y="261"/>
                          </a:lnTo>
                          <a:lnTo>
                            <a:pt x="355" y="233"/>
                          </a:lnTo>
                          <a:lnTo>
                            <a:pt x="364" y="192"/>
                          </a:lnTo>
                          <a:lnTo>
                            <a:pt x="386" y="148"/>
                          </a:lnTo>
                          <a:lnTo>
                            <a:pt x="415" y="129"/>
                          </a:lnTo>
                          <a:lnTo>
                            <a:pt x="468" y="94"/>
                          </a:lnTo>
                          <a:close/>
                        </a:path>
                      </a:pathLst>
                    </a:custGeom>
                    <a:solidFill>
                      <a:srgbClr val="A05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  <p:grpSp>
                  <p:nvGrpSpPr>
                    <p:cNvPr id="90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9" y="1607"/>
                      <a:ext cx="93" cy="128"/>
                      <a:chOff x="2209" y="1607"/>
                      <a:chExt cx="93" cy="128"/>
                    </a:xfrm>
                  </p:grpSpPr>
                  <p:sp>
                    <p:nvSpPr>
                      <p:cNvPr id="95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9" y="1607"/>
                        <a:ext cx="93" cy="12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96" name="Oval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6" y="1634"/>
                        <a:ext cx="49" cy="66"/>
                      </a:xfrm>
                      <a:prstGeom prst="ellipse">
                        <a:avLst/>
                      </a:prstGeom>
                      <a:solidFill>
                        <a:srgbClr val="00A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97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9" y="1650"/>
                        <a:ext cx="17" cy="22"/>
                      </a:xfrm>
                      <a:prstGeom prst="ellipse">
                        <a:avLst/>
                      </a:prstGeom>
                      <a:solidFill>
                        <a:srgbClr val="C0FF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</p:grpSp>
                <p:grpSp>
                  <p:nvGrpSpPr>
                    <p:cNvPr id="91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5" y="1579"/>
                      <a:ext cx="66" cy="184"/>
                      <a:chOff x="2165" y="1579"/>
                      <a:chExt cx="66" cy="184"/>
                    </a:xfrm>
                  </p:grpSpPr>
                  <p:sp>
                    <p:nvSpPr>
                      <p:cNvPr id="93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6" y="1709"/>
                        <a:ext cx="44" cy="54"/>
                      </a:xfrm>
                      <a:custGeom>
                        <a:avLst/>
                        <a:gdLst>
                          <a:gd name="T0" fmla="*/ 0 w 44"/>
                          <a:gd name="T1" fmla="*/ 16 h 54"/>
                          <a:gd name="T2" fmla="*/ 44 w 44"/>
                          <a:gd name="T3" fmla="*/ 0 h 54"/>
                          <a:gd name="T4" fmla="*/ 31 w 44"/>
                          <a:gd name="T5" fmla="*/ 54 h 54"/>
                          <a:gd name="T6" fmla="*/ 0 60000 65536"/>
                          <a:gd name="T7" fmla="*/ 0 60000 65536"/>
                          <a:gd name="T8" fmla="*/ 0 60000 65536"/>
                          <a:gd name="T9" fmla="*/ 0 w 44"/>
                          <a:gd name="T10" fmla="*/ 0 h 54"/>
                          <a:gd name="T11" fmla="*/ 44 w 44"/>
                          <a:gd name="T12" fmla="*/ 54 h 5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" h="54">
                            <a:moveTo>
                              <a:pt x="0" y="16"/>
                            </a:moveTo>
                            <a:lnTo>
                              <a:pt x="44" y="0"/>
                            </a:lnTo>
                            <a:lnTo>
                              <a:pt x="31" y="5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  <p:sp>
                    <p:nvSpPr>
                      <p:cNvPr id="94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5" y="1579"/>
                        <a:ext cx="66" cy="86"/>
                      </a:xfrm>
                      <a:custGeom>
                        <a:avLst/>
                        <a:gdLst>
                          <a:gd name="T0" fmla="*/ 66 w 66"/>
                          <a:gd name="T1" fmla="*/ 0 h 86"/>
                          <a:gd name="T2" fmla="*/ 40 w 66"/>
                          <a:gd name="T3" fmla="*/ 16 h 86"/>
                          <a:gd name="T4" fmla="*/ 18 w 66"/>
                          <a:gd name="T5" fmla="*/ 34 h 86"/>
                          <a:gd name="T6" fmla="*/ 4 w 66"/>
                          <a:gd name="T7" fmla="*/ 59 h 86"/>
                          <a:gd name="T8" fmla="*/ 0 w 66"/>
                          <a:gd name="T9" fmla="*/ 86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"/>
                          <a:gd name="T16" fmla="*/ 0 h 86"/>
                          <a:gd name="T17" fmla="*/ 66 w 66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" h="86">
                            <a:moveTo>
                              <a:pt x="66" y="0"/>
                            </a:moveTo>
                            <a:lnTo>
                              <a:pt x="40" y="16"/>
                            </a:lnTo>
                            <a:lnTo>
                              <a:pt x="18" y="34"/>
                            </a:lnTo>
                            <a:lnTo>
                              <a:pt x="4" y="59"/>
                            </a:lnTo>
                            <a:lnTo>
                              <a:pt x="0" y="86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65222" tIns="32612" rIns="65222" bIns="32612">
                        <a:spAutoFit/>
                      </a:bodyPr>
                      <a:lstStyle/>
                      <a:p>
                        <a:endParaRPr lang="es-MX"/>
                      </a:p>
                    </p:txBody>
                  </p:sp>
                </p:grpSp>
                <p:sp>
                  <p:nvSpPr>
                    <p:cNvPr id="9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985" y="1866"/>
                      <a:ext cx="69" cy="87"/>
                    </a:xfrm>
                    <a:custGeom>
                      <a:avLst/>
                      <a:gdLst>
                        <a:gd name="T0" fmla="*/ 40 w 69"/>
                        <a:gd name="T1" fmla="*/ 0 h 87"/>
                        <a:gd name="T2" fmla="*/ 19 w 69"/>
                        <a:gd name="T3" fmla="*/ 0 h 87"/>
                        <a:gd name="T4" fmla="*/ 9 w 69"/>
                        <a:gd name="T5" fmla="*/ 8 h 87"/>
                        <a:gd name="T6" fmla="*/ 0 w 69"/>
                        <a:gd name="T7" fmla="*/ 34 h 87"/>
                        <a:gd name="T8" fmla="*/ 4 w 69"/>
                        <a:gd name="T9" fmla="*/ 61 h 87"/>
                        <a:gd name="T10" fmla="*/ 15 w 69"/>
                        <a:gd name="T11" fmla="*/ 77 h 87"/>
                        <a:gd name="T12" fmla="*/ 30 w 69"/>
                        <a:gd name="T13" fmla="*/ 87 h 87"/>
                        <a:gd name="T14" fmla="*/ 48 w 69"/>
                        <a:gd name="T15" fmla="*/ 87 h 87"/>
                        <a:gd name="T16" fmla="*/ 63 w 69"/>
                        <a:gd name="T17" fmla="*/ 82 h 87"/>
                        <a:gd name="T18" fmla="*/ 69 w 69"/>
                        <a:gd name="T19" fmla="*/ 66 h 87"/>
                        <a:gd name="T20" fmla="*/ 69 w 69"/>
                        <a:gd name="T21" fmla="*/ 53 h 87"/>
                        <a:gd name="T22" fmla="*/ 65 w 69"/>
                        <a:gd name="T23" fmla="*/ 48 h 87"/>
                        <a:gd name="T24" fmla="*/ 57 w 69"/>
                        <a:gd name="T25" fmla="*/ 42 h 87"/>
                        <a:gd name="T26" fmla="*/ 42 w 69"/>
                        <a:gd name="T27" fmla="*/ 45 h 87"/>
                        <a:gd name="T28" fmla="*/ 42 w 69"/>
                        <a:gd name="T29" fmla="*/ 61 h 8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69"/>
                        <a:gd name="T46" fmla="*/ 0 h 87"/>
                        <a:gd name="T47" fmla="*/ 69 w 69"/>
                        <a:gd name="T48" fmla="*/ 87 h 8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69" h="87">
                          <a:moveTo>
                            <a:pt x="40" y="0"/>
                          </a:moveTo>
                          <a:lnTo>
                            <a:pt x="19" y="0"/>
                          </a:lnTo>
                          <a:lnTo>
                            <a:pt x="9" y="8"/>
                          </a:lnTo>
                          <a:lnTo>
                            <a:pt x="0" y="34"/>
                          </a:lnTo>
                          <a:lnTo>
                            <a:pt x="4" y="61"/>
                          </a:lnTo>
                          <a:lnTo>
                            <a:pt x="15" y="77"/>
                          </a:lnTo>
                          <a:lnTo>
                            <a:pt x="30" y="87"/>
                          </a:lnTo>
                          <a:lnTo>
                            <a:pt x="48" y="87"/>
                          </a:lnTo>
                          <a:lnTo>
                            <a:pt x="63" y="82"/>
                          </a:lnTo>
                          <a:lnTo>
                            <a:pt x="69" y="66"/>
                          </a:lnTo>
                          <a:lnTo>
                            <a:pt x="69" y="53"/>
                          </a:lnTo>
                          <a:lnTo>
                            <a:pt x="65" y="48"/>
                          </a:lnTo>
                          <a:lnTo>
                            <a:pt x="57" y="42"/>
                          </a:lnTo>
                          <a:lnTo>
                            <a:pt x="42" y="45"/>
                          </a:lnTo>
                          <a:lnTo>
                            <a:pt x="42" y="61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65222" tIns="32612" rIns="65222" bIns="32612">
                      <a:spAutoFit/>
                    </a:bodyPr>
                    <a:lstStyle/>
                    <a:p>
                      <a:endParaRPr lang="es-MX"/>
                    </a:p>
                  </p:txBody>
                </p:sp>
              </p:grpSp>
            </p:grpSp>
          </p:grpSp>
          <p:grpSp>
            <p:nvGrpSpPr>
              <p:cNvPr id="70" name="Group 53"/>
              <p:cNvGrpSpPr>
                <a:grpSpLocks/>
              </p:cNvGrpSpPr>
              <p:nvPr/>
            </p:nvGrpSpPr>
            <p:grpSpPr bwMode="auto">
              <a:xfrm>
                <a:off x="1852" y="2007"/>
                <a:ext cx="103" cy="172"/>
                <a:chOff x="1780" y="2103"/>
                <a:chExt cx="103" cy="172"/>
              </a:xfrm>
            </p:grpSpPr>
            <p:sp>
              <p:nvSpPr>
                <p:cNvPr id="77" name="Freeform 54"/>
                <p:cNvSpPr>
                  <a:spLocks/>
                </p:cNvSpPr>
                <p:nvPr/>
              </p:nvSpPr>
              <p:spPr bwMode="auto">
                <a:xfrm>
                  <a:off x="1853" y="2139"/>
                  <a:ext cx="30" cy="118"/>
                </a:xfrm>
                <a:custGeom>
                  <a:avLst/>
                  <a:gdLst>
                    <a:gd name="T0" fmla="*/ 30 w 30"/>
                    <a:gd name="T1" fmla="*/ 0 h 118"/>
                    <a:gd name="T2" fmla="*/ 7 w 30"/>
                    <a:gd name="T3" fmla="*/ 24 h 118"/>
                    <a:gd name="T4" fmla="*/ 0 w 30"/>
                    <a:gd name="T5" fmla="*/ 50 h 118"/>
                    <a:gd name="T6" fmla="*/ 4 w 30"/>
                    <a:gd name="T7" fmla="*/ 79 h 118"/>
                    <a:gd name="T8" fmla="*/ 17 w 30"/>
                    <a:gd name="T9" fmla="*/ 105 h 118"/>
                    <a:gd name="T10" fmla="*/ 27 w 30"/>
                    <a:gd name="T11" fmla="*/ 118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118"/>
                    <a:gd name="T20" fmla="*/ 30 w 30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118">
                      <a:moveTo>
                        <a:pt x="30" y="0"/>
                      </a:moveTo>
                      <a:lnTo>
                        <a:pt x="7" y="24"/>
                      </a:lnTo>
                      <a:lnTo>
                        <a:pt x="0" y="50"/>
                      </a:lnTo>
                      <a:lnTo>
                        <a:pt x="4" y="79"/>
                      </a:lnTo>
                      <a:lnTo>
                        <a:pt x="17" y="105"/>
                      </a:lnTo>
                      <a:lnTo>
                        <a:pt x="27" y="1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78" name="Freeform 55"/>
                <p:cNvSpPr>
                  <a:spLocks/>
                </p:cNvSpPr>
                <p:nvPr/>
              </p:nvSpPr>
              <p:spPr bwMode="auto">
                <a:xfrm>
                  <a:off x="1780" y="2103"/>
                  <a:ext cx="49" cy="172"/>
                </a:xfrm>
                <a:custGeom>
                  <a:avLst/>
                  <a:gdLst>
                    <a:gd name="T0" fmla="*/ 49 w 49"/>
                    <a:gd name="T1" fmla="*/ 0 h 172"/>
                    <a:gd name="T2" fmla="*/ 24 w 49"/>
                    <a:gd name="T3" fmla="*/ 31 h 172"/>
                    <a:gd name="T4" fmla="*/ 5 w 49"/>
                    <a:gd name="T5" fmla="*/ 63 h 172"/>
                    <a:gd name="T6" fmla="*/ 0 w 49"/>
                    <a:gd name="T7" fmla="*/ 85 h 172"/>
                    <a:gd name="T8" fmla="*/ 2 w 49"/>
                    <a:gd name="T9" fmla="*/ 113 h 172"/>
                    <a:gd name="T10" fmla="*/ 15 w 49"/>
                    <a:gd name="T11" fmla="*/ 140 h 172"/>
                    <a:gd name="T12" fmla="*/ 42 w 49"/>
                    <a:gd name="T13" fmla="*/ 172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172"/>
                    <a:gd name="T23" fmla="*/ 49 w 49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172">
                      <a:moveTo>
                        <a:pt x="49" y="0"/>
                      </a:moveTo>
                      <a:lnTo>
                        <a:pt x="24" y="31"/>
                      </a:lnTo>
                      <a:lnTo>
                        <a:pt x="5" y="63"/>
                      </a:lnTo>
                      <a:lnTo>
                        <a:pt x="0" y="85"/>
                      </a:lnTo>
                      <a:lnTo>
                        <a:pt x="2" y="113"/>
                      </a:lnTo>
                      <a:lnTo>
                        <a:pt x="15" y="140"/>
                      </a:lnTo>
                      <a:lnTo>
                        <a:pt x="42" y="17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</p:grpSp>
          <p:grpSp>
            <p:nvGrpSpPr>
              <p:cNvPr id="71" name="Group 56"/>
              <p:cNvGrpSpPr>
                <a:grpSpLocks/>
              </p:cNvGrpSpPr>
              <p:nvPr/>
            </p:nvGrpSpPr>
            <p:grpSpPr bwMode="auto">
              <a:xfrm>
                <a:off x="1844" y="1184"/>
                <a:ext cx="846" cy="304"/>
                <a:chOff x="1772" y="1280"/>
                <a:chExt cx="846" cy="304"/>
              </a:xfrm>
            </p:grpSpPr>
            <p:sp>
              <p:nvSpPr>
                <p:cNvPr id="72" name="Freeform 57"/>
                <p:cNvSpPr>
                  <a:spLocks/>
                </p:cNvSpPr>
                <p:nvPr/>
              </p:nvSpPr>
              <p:spPr bwMode="auto">
                <a:xfrm>
                  <a:off x="2247" y="1280"/>
                  <a:ext cx="103" cy="78"/>
                </a:xfrm>
                <a:custGeom>
                  <a:avLst/>
                  <a:gdLst>
                    <a:gd name="T0" fmla="*/ 0 w 103"/>
                    <a:gd name="T1" fmla="*/ 78 h 78"/>
                    <a:gd name="T2" fmla="*/ 3 w 103"/>
                    <a:gd name="T3" fmla="*/ 67 h 78"/>
                    <a:gd name="T4" fmla="*/ 8 w 103"/>
                    <a:gd name="T5" fmla="*/ 51 h 78"/>
                    <a:gd name="T6" fmla="*/ 14 w 103"/>
                    <a:gd name="T7" fmla="*/ 39 h 78"/>
                    <a:gd name="T8" fmla="*/ 21 w 103"/>
                    <a:gd name="T9" fmla="*/ 27 h 78"/>
                    <a:gd name="T10" fmla="*/ 28 w 103"/>
                    <a:gd name="T11" fmla="*/ 19 h 78"/>
                    <a:gd name="T12" fmla="*/ 35 w 103"/>
                    <a:gd name="T13" fmla="*/ 11 h 78"/>
                    <a:gd name="T14" fmla="*/ 43 w 103"/>
                    <a:gd name="T15" fmla="*/ 7 h 78"/>
                    <a:gd name="T16" fmla="*/ 52 w 103"/>
                    <a:gd name="T17" fmla="*/ 4 h 78"/>
                    <a:gd name="T18" fmla="*/ 60 w 103"/>
                    <a:gd name="T19" fmla="*/ 0 h 78"/>
                    <a:gd name="T20" fmla="*/ 71 w 103"/>
                    <a:gd name="T21" fmla="*/ 0 h 78"/>
                    <a:gd name="T22" fmla="*/ 82 w 103"/>
                    <a:gd name="T23" fmla="*/ 0 h 78"/>
                    <a:gd name="T24" fmla="*/ 91 w 103"/>
                    <a:gd name="T25" fmla="*/ 1 h 78"/>
                    <a:gd name="T26" fmla="*/ 95 w 103"/>
                    <a:gd name="T27" fmla="*/ 5 h 78"/>
                    <a:gd name="T28" fmla="*/ 100 w 103"/>
                    <a:gd name="T29" fmla="*/ 7 h 78"/>
                    <a:gd name="T30" fmla="*/ 101 w 103"/>
                    <a:gd name="T31" fmla="*/ 10 h 78"/>
                    <a:gd name="T32" fmla="*/ 103 w 103"/>
                    <a:gd name="T33" fmla="*/ 13 h 78"/>
                    <a:gd name="T34" fmla="*/ 103 w 103"/>
                    <a:gd name="T35" fmla="*/ 19 h 78"/>
                    <a:gd name="T36" fmla="*/ 103 w 103"/>
                    <a:gd name="T37" fmla="*/ 25 h 78"/>
                    <a:gd name="T38" fmla="*/ 100 w 103"/>
                    <a:gd name="T39" fmla="*/ 31 h 78"/>
                    <a:gd name="T40" fmla="*/ 99 w 103"/>
                    <a:gd name="T41" fmla="*/ 33 h 78"/>
                    <a:gd name="T42" fmla="*/ 95 w 103"/>
                    <a:gd name="T43" fmla="*/ 37 h 78"/>
                    <a:gd name="T44" fmla="*/ 91 w 103"/>
                    <a:gd name="T45" fmla="*/ 38 h 78"/>
                    <a:gd name="T46" fmla="*/ 87 w 103"/>
                    <a:gd name="T47" fmla="*/ 39 h 78"/>
                    <a:gd name="T48" fmla="*/ 81 w 103"/>
                    <a:gd name="T49" fmla="*/ 40 h 78"/>
                    <a:gd name="T50" fmla="*/ 75 w 103"/>
                    <a:gd name="T51" fmla="*/ 42 h 78"/>
                    <a:gd name="T52" fmla="*/ 69 w 103"/>
                    <a:gd name="T53" fmla="*/ 42 h 78"/>
                    <a:gd name="T54" fmla="*/ 64 w 103"/>
                    <a:gd name="T55" fmla="*/ 40 h 78"/>
                    <a:gd name="T56" fmla="*/ 56 w 103"/>
                    <a:gd name="T57" fmla="*/ 40 h 78"/>
                    <a:gd name="T58" fmla="*/ 47 w 103"/>
                    <a:gd name="T59" fmla="*/ 42 h 78"/>
                    <a:gd name="T60" fmla="*/ 40 w 103"/>
                    <a:gd name="T61" fmla="*/ 44 h 78"/>
                    <a:gd name="T62" fmla="*/ 34 w 103"/>
                    <a:gd name="T63" fmla="*/ 49 h 78"/>
                    <a:gd name="T64" fmla="*/ 27 w 103"/>
                    <a:gd name="T65" fmla="*/ 52 h 78"/>
                    <a:gd name="T66" fmla="*/ 19 w 103"/>
                    <a:gd name="T67" fmla="*/ 58 h 78"/>
                    <a:gd name="T68" fmla="*/ 11 w 103"/>
                    <a:gd name="T69" fmla="*/ 63 h 78"/>
                    <a:gd name="T70" fmla="*/ 7 w 103"/>
                    <a:gd name="T71" fmla="*/ 70 h 78"/>
                    <a:gd name="T72" fmla="*/ 0 w 103"/>
                    <a:gd name="T73" fmla="*/ 78 h 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78"/>
                    <a:gd name="T113" fmla="*/ 103 w 103"/>
                    <a:gd name="T114" fmla="*/ 78 h 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78">
                      <a:moveTo>
                        <a:pt x="0" y="78"/>
                      </a:moveTo>
                      <a:lnTo>
                        <a:pt x="3" y="67"/>
                      </a:lnTo>
                      <a:lnTo>
                        <a:pt x="8" y="51"/>
                      </a:lnTo>
                      <a:lnTo>
                        <a:pt x="14" y="39"/>
                      </a:lnTo>
                      <a:lnTo>
                        <a:pt x="21" y="27"/>
                      </a:lnTo>
                      <a:lnTo>
                        <a:pt x="28" y="19"/>
                      </a:lnTo>
                      <a:lnTo>
                        <a:pt x="35" y="11"/>
                      </a:lnTo>
                      <a:lnTo>
                        <a:pt x="43" y="7"/>
                      </a:lnTo>
                      <a:lnTo>
                        <a:pt x="52" y="4"/>
                      </a:lnTo>
                      <a:lnTo>
                        <a:pt x="60" y="0"/>
                      </a:lnTo>
                      <a:lnTo>
                        <a:pt x="71" y="0"/>
                      </a:lnTo>
                      <a:lnTo>
                        <a:pt x="82" y="0"/>
                      </a:lnTo>
                      <a:lnTo>
                        <a:pt x="91" y="1"/>
                      </a:lnTo>
                      <a:lnTo>
                        <a:pt x="95" y="5"/>
                      </a:lnTo>
                      <a:lnTo>
                        <a:pt x="100" y="7"/>
                      </a:lnTo>
                      <a:lnTo>
                        <a:pt x="101" y="10"/>
                      </a:lnTo>
                      <a:lnTo>
                        <a:pt x="103" y="13"/>
                      </a:lnTo>
                      <a:lnTo>
                        <a:pt x="103" y="19"/>
                      </a:lnTo>
                      <a:lnTo>
                        <a:pt x="103" y="25"/>
                      </a:lnTo>
                      <a:lnTo>
                        <a:pt x="100" y="31"/>
                      </a:lnTo>
                      <a:lnTo>
                        <a:pt x="99" y="33"/>
                      </a:lnTo>
                      <a:lnTo>
                        <a:pt x="95" y="37"/>
                      </a:lnTo>
                      <a:lnTo>
                        <a:pt x="91" y="38"/>
                      </a:lnTo>
                      <a:lnTo>
                        <a:pt x="87" y="39"/>
                      </a:lnTo>
                      <a:lnTo>
                        <a:pt x="81" y="40"/>
                      </a:lnTo>
                      <a:lnTo>
                        <a:pt x="75" y="42"/>
                      </a:lnTo>
                      <a:lnTo>
                        <a:pt x="69" y="42"/>
                      </a:lnTo>
                      <a:lnTo>
                        <a:pt x="64" y="40"/>
                      </a:lnTo>
                      <a:lnTo>
                        <a:pt x="56" y="40"/>
                      </a:lnTo>
                      <a:lnTo>
                        <a:pt x="47" y="42"/>
                      </a:lnTo>
                      <a:lnTo>
                        <a:pt x="40" y="44"/>
                      </a:lnTo>
                      <a:lnTo>
                        <a:pt x="34" y="49"/>
                      </a:lnTo>
                      <a:lnTo>
                        <a:pt x="27" y="52"/>
                      </a:lnTo>
                      <a:lnTo>
                        <a:pt x="19" y="58"/>
                      </a:lnTo>
                      <a:lnTo>
                        <a:pt x="11" y="63"/>
                      </a:lnTo>
                      <a:lnTo>
                        <a:pt x="7" y="7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73" name="Freeform 58"/>
                <p:cNvSpPr>
                  <a:spLocks/>
                </p:cNvSpPr>
                <p:nvPr/>
              </p:nvSpPr>
              <p:spPr bwMode="auto">
                <a:xfrm>
                  <a:off x="2409" y="1390"/>
                  <a:ext cx="103" cy="78"/>
                </a:xfrm>
                <a:custGeom>
                  <a:avLst/>
                  <a:gdLst>
                    <a:gd name="T0" fmla="*/ 0 w 103"/>
                    <a:gd name="T1" fmla="*/ 78 h 78"/>
                    <a:gd name="T2" fmla="*/ 4 w 103"/>
                    <a:gd name="T3" fmla="*/ 68 h 78"/>
                    <a:gd name="T4" fmla="*/ 8 w 103"/>
                    <a:gd name="T5" fmla="*/ 51 h 78"/>
                    <a:gd name="T6" fmla="*/ 13 w 103"/>
                    <a:gd name="T7" fmla="*/ 39 h 78"/>
                    <a:gd name="T8" fmla="*/ 21 w 103"/>
                    <a:gd name="T9" fmla="*/ 29 h 78"/>
                    <a:gd name="T10" fmla="*/ 30 w 103"/>
                    <a:gd name="T11" fmla="*/ 19 h 78"/>
                    <a:gd name="T12" fmla="*/ 36 w 103"/>
                    <a:gd name="T13" fmla="*/ 13 h 78"/>
                    <a:gd name="T14" fmla="*/ 44 w 103"/>
                    <a:gd name="T15" fmla="*/ 7 h 78"/>
                    <a:gd name="T16" fmla="*/ 52 w 103"/>
                    <a:gd name="T17" fmla="*/ 5 h 78"/>
                    <a:gd name="T18" fmla="*/ 60 w 103"/>
                    <a:gd name="T19" fmla="*/ 1 h 78"/>
                    <a:gd name="T20" fmla="*/ 71 w 103"/>
                    <a:gd name="T21" fmla="*/ 0 h 78"/>
                    <a:gd name="T22" fmla="*/ 83 w 103"/>
                    <a:gd name="T23" fmla="*/ 0 h 78"/>
                    <a:gd name="T24" fmla="*/ 91 w 103"/>
                    <a:gd name="T25" fmla="*/ 3 h 78"/>
                    <a:gd name="T26" fmla="*/ 96 w 103"/>
                    <a:gd name="T27" fmla="*/ 5 h 78"/>
                    <a:gd name="T28" fmla="*/ 101 w 103"/>
                    <a:gd name="T29" fmla="*/ 7 h 78"/>
                    <a:gd name="T30" fmla="*/ 102 w 103"/>
                    <a:gd name="T31" fmla="*/ 11 h 78"/>
                    <a:gd name="T32" fmla="*/ 103 w 103"/>
                    <a:gd name="T33" fmla="*/ 14 h 78"/>
                    <a:gd name="T34" fmla="*/ 103 w 103"/>
                    <a:gd name="T35" fmla="*/ 19 h 78"/>
                    <a:gd name="T36" fmla="*/ 103 w 103"/>
                    <a:gd name="T37" fmla="*/ 25 h 78"/>
                    <a:gd name="T38" fmla="*/ 101 w 103"/>
                    <a:gd name="T39" fmla="*/ 31 h 78"/>
                    <a:gd name="T40" fmla="*/ 98 w 103"/>
                    <a:gd name="T41" fmla="*/ 33 h 78"/>
                    <a:gd name="T42" fmla="*/ 96 w 103"/>
                    <a:gd name="T43" fmla="*/ 37 h 78"/>
                    <a:gd name="T44" fmla="*/ 91 w 103"/>
                    <a:gd name="T45" fmla="*/ 38 h 78"/>
                    <a:gd name="T46" fmla="*/ 87 w 103"/>
                    <a:gd name="T47" fmla="*/ 41 h 78"/>
                    <a:gd name="T48" fmla="*/ 81 w 103"/>
                    <a:gd name="T49" fmla="*/ 41 h 78"/>
                    <a:gd name="T50" fmla="*/ 76 w 103"/>
                    <a:gd name="T51" fmla="*/ 43 h 78"/>
                    <a:gd name="T52" fmla="*/ 70 w 103"/>
                    <a:gd name="T53" fmla="*/ 43 h 78"/>
                    <a:gd name="T54" fmla="*/ 64 w 103"/>
                    <a:gd name="T55" fmla="*/ 43 h 78"/>
                    <a:gd name="T56" fmla="*/ 57 w 103"/>
                    <a:gd name="T57" fmla="*/ 41 h 78"/>
                    <a:gd name="T58" fmla="*/ 47 w 103"/>
                    <a:gd name="T59" fmla="*/ 43 h 78"/>
                    <a:gd name="T60" fmla="*/ 40 w 103"/>
                    <a:gd name="T61" fmla="*/ 45 h 78"/>
                    <a:gd name="T62" fmla="*/ 33 w 103"/>
                    <a:gd name="T63" fmla="*/ 48 h 78"/>
                    <a:gd name="T64" fmla="*/ 27 w 103"/>
                    <a:gd name="T65" fmla="*/ 52 h 78"/>
                    <a:gd name="T66" fmla="*/ 19 w 103"/>
                    <a:gd name="T67" fmla="*/ 58 h 78"/>
                    <a:gd name="T68" fmla="*/ 12 w 103"/>
                    <a:gd name="T69" fmla="*/ 64 h 78"/>
                    <a:gd name="T70" fmla="*/ 7 w 103"/>
                    <a:gd name="T71" fmla="*/ 70 h 78"/>
                    <a:gd name="T72" fmla="*/ 0 w 103"/>
                    <a:gd name="T73" fmla="*/ 78 h 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78"/>
                    <a:gd name="T113" fmla="*/ 103 w 103"/>
                    <a:gd name="T114" fmla="*/ 78 h 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78">
                      <a:moveTo>
                        <a:pt x="0" y="78"/>
                      </a:moveTo>
                      <a:lnTo>
                        <a:pt x="4" y="68"/>
                      </a:lnTo>
                      <a:lnTo>
                        <a:pt x="8" y="51"/>
                      </a:lnTo>
                      <a:lnTo>
                        <a:pt x="13" y="39"/>
                      </a:lnTo>
                      <a:lnTo>
                        <a:pt x="21" y="29"/>
                      </a:lnTo>
                      <a:lnTo>
                        <a:pt x="30" y="19"/>
                      </a:lnTo>
                      <a:lnTo>
                        <a:pt x="36" y="13"/>
                      </a:lnTo>
                      <a:lnTo>
                        <a:pt x="44" y="7"/>
                      </a:lnTo>
                      <a:lnTo>
                        <a:pt x="52" y="5"/>
                      </a:lnTo>
                      <a:lnTo>
                        <a:pt x="60" y="1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1" y="3"/>
                      </a:lnTo>
                      <a:lnTo>
                        <a:pt x="96" y="5"/>
                      </a:lnTo>
                      <a:lnTo>
                        <a:pt x="101" y="7"/>
                      </a:lnTo>
                      <a:lnTo>
                        <a:pt x="102" y="11"/>
                      </a:lnTo>
                      <a:lnTo>
                        <a:pt x="103" y="14"/>
                      </a:lnTo>
                      <a:lnTo>
                        <a:pt x="103" y="19"/>
                      </a:lnTo>
                      <a:lnTo>
                        <a:pt x="103" y="25"/>
                      </a:lnTo>
                      <a:lnTo>
                        <a:pt x="101" y="31"/>
                      </a:lnTo>
                      <a:lnTo>
                        <a:pt x="98" y="33"/>
                      </a:lnTo>
                      <a:lnTo>
                        <a:pt x="96" y="37"/>
                      </a:lnTo>
                      <a:lnTo>
                        <a:pt x="91" y="38"/>
                      </a:lnTo>
                      <a:lnTo>
                        <a:pt x="87" y="41"/>
                      </a:lnTo>
                      <a:lnTo>
                        <a:pt x="81" y="41"/>
                      </a:lnTo>
                      <a:lnTo>
                        <a:pt x="76" y="43"/>
                      </a:lnTo>
                      <a:lnTo>
                        <a:pt x="70" y="43"/>
                      </a:lnTo>
                      <a:lnTo>
                        <a:pt x="64" y="43"/>
                      </a:lnTo>
                      <a:lnTo>
                        <a:pt x="57" y="41"/>
                      </a:lnTo>
                      <a:lnTo>
                        <a:pt x="47" y="43"/>
                      </a:lnTo>
                      <a:lnTo>
                        <a:pt x="40" y="45"/>
                      </a:lnTo>
                      <a:lnTo>
                        <a:pt x="33" y="48"/>
                      </a:lnTo>
                      <a:lnTo>
                        <a:pt x="27" y="52"/>
                      </a:lnTo>
                      <a:lnTo>
                        <a:pt x="19" y="58"/>
                      </a:lnTo>
                      <a:lnTo>
                        <a:pt x="12" y="64"/>
                      </a:lnTo>
                      <a:lnTo>
                        <a:pt x="7" y="7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75" name="Freeform 59"/>
                <p:cNvSpPr>
                  <a:spLocks/>
                </p:cNvSpPr>
                <p:nvPr/>
              </p:nvSpPr>
              <p:spPr bwMode="auto">
                <a:xfrm>
                  <a:off x="2527" y="1541"/>
                  <a:ext cx="91" cy="43"/>
                </a:xfrm>
                <a:custGeom>
                  <a:avLst/>
                  <a:gdLst>
                    <a:gd name="T0" fmla="*/ 0 w 91"/>
                    <a:gd name="T1" fmla="*/ 43 h 43"/>
                    <a:gd name="T2" fmla="*/ 23 w 91"/>
                    <a:gd name="T3" fmla="*/ 19 h 43"/>
                    <a:gd name="T4" fmla="*/ 28 w 91"/>
                    <a:gd name="T5" fmla="*/ 13 h 43"/>
                    <a:gd name="T6" fmla="*/ 33 w 91"/>
                    <a:gd name="T7" fmla="*/ 12 h 43"/>
                    <a:gd name="T8" fmla="*/ 38 w 91"/>
                    <a:gd name="T9" fmla="*/ 10 h 43"/>
                    <a:gd name="T10" fmla="*/ 44 w 91"/>
                    <a:gd name="T11" fmla="*/ 5 h 43"/>
                    <a:gd name="T12" fmla="*/ 49 w 91"/>
                    <a:gd name="T13" fmla="*/ 4 h 43"/>
                    <a:gd name="T14" fmla="*/ 54 w 91"/>
                    <a:gd name="T15" fmla="*/ 1 h 43"/>
                    <a:gd name="T16" fmla="*/ 58 w 91"/>
                    <a:gd name="T17" fmla="*/ 0 h 43"/>
                    <a:gd name="T18" fmla="*/ 66 w 91"/>
                    <a:gd name="T19" fmla="*/ 0 h 43"/>
                    <a:gd name="T20" fmla="*/ 70 w 91"/>
                    <a:gd name="T21" fmla="*/ 0 h 43"/>
                    <a:gd name="T22" fmla="*/ 74 w 91"/>
                    <a:gd name="T23" fmla="*/ 0 h 43"/>
                    <a:gd name="T24" fmla="*/ 79 w 91"/>
                    <a:gd name="T25" fmla="*/ 1 h 43"/>
                    <a:gd name="T26" fmla="*/ 81 w 91"/>
                    <a:gd name="T27" fmla="*/ 4 h 43"/>
                    <a:gd name="T28" fmla="*/ 86 w 91"/>
                    <a:gd name="T29" fmla="*/ 8 h 43"/>
                    <a:gd name="T30" fmla="*/ 89 w 91"/>
                    <a:gd name="T31" fmla="*/ 12 h 43"/>
                    <a:gd name="T32" fmla="*/ 90 w 91"/>
                    <a:gd name="T33" fmla="*/ 14 h 43"/>
                    <a:gd name="T34" fmla="*/ 91 w 91"/>
                    <a:gd name="T35" fmla="*/ 23 h 43"/>
                    <a:gd name="T36" fmla="*/ 90 w 91"/>
                    <a:gd name="T37" fmla="*/ 30 h 43"/>
                    <a:gd name="T38" fmla="*/ 89 w 91"/>
                    <a:gd name="T39" fmla="*/ 33 h 43"/>
                    <a:gd name="T40" fmla="*/ 86 w 91"/>
                    <a:gd name="T41" fmla="*/ 37 h 43"/>
                    <a:gd name="T42" fmla="*/ 80 w 91"/>
                    <a:gd name="T43" fmla="*/ 40 h 43"/>
                    <a:gd name="T44" fmla="*/ 74 w 91"/>
                    <a:gd name="T45" fmla="*/ 42 h 43"/>
                    <a:gd name="T46" fmla="*/ 66 w 91"/>
                    <a:gd name="T47" fmla="*/ 42 h 43"/>
                    <a:gd name="T48" fmla="*/ 58 w 91"/>
                    <a:gd name="T49" fmla="*/ 38 h 43"/>
                    <a:gd name="T50" fmla="*/ 49 w 91"/>
                    <a:gd name="T51" fmla="*/ 36 h 43"/>
                    <a:gd name="T52" fmla="*/ 42 w 91"/>
                    <a:gd name="T53" fmla="*/ 36 h 43"/>
                    <a:gd name="T54" fmla="*/ 31 w 91"/>
                    <a:gd name="T55" fmla="*/ 36 h 43"/>
                    <a:gd name="T56" fmla="*/ 19 w 91"/>
                    <a:gd name="T57" fmla="*/ 37 h 43"/>
                    <a:gd name="T58" fmla="*/ 0 w 91"/>
                    <a:gd name="T59" fmla="*/ 43 h 4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1"/>
                    <a:gd name="T91" fmla="*/ 0 h 43"/>
                    <a:gd name="T92" fmla="*/ 91 w 91"/>
                    <a:gd name="T93" fmla="*/ 43 h 4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1" h="43">
                      <a:moveTo>
                        <a:pt x="0" y="43"/>
                      </a:moveTo>
                      <a:lnTo>
                        <a:pt x="23" y="19"/>
                      </a:lnTo>
                      <a:lnTo>
                        <a:pt x="28" y="13"/>
                      </a:lnTo>
                      <a:lnTo>
                        <a:pt x="33" y="12"/>
                      </a:lnTo>
                      <a:lnTo>
                        <a:pt x="38" y="10"/>
                      </a:lnTo>
                      <a:lnTo>
                        <a:pt x="44" y="5"/>
                      </a:lnTo>
                      <a:lnTo>
                        <a:pt x="49" y="4"/>
                      </a:lnTo>
                      <a:lnTo>
                        <a:pt x="54" y="1"/>
                      </a:lnTo>
                      <a:lnTo>
                        <a:pt x="58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9" y="1"/>
                      </a:lnTo>
                      <a:lnTo>
                        <a:pt x="81" y="4"/>
                      </a:lnTo>
                      <a:lnTo>
                        <a:pt x="86" y="8"/>
                      </a:lnTo>
                      <a:lnTo>
                        <a:pt x="89" y="12"/>
                      </a:lnTo>
                      <a:lnTo>
                        <a:pt x="90" y="14"/>
                      </a:lnTo>
                      <a:lnTo>
                        <a:pt x="91" y="23"/>
                      </a:lnTo>
                      <a:lnTo>
                        <a:pt x="90" y="30"/>
                      </a:lnTo>
                      <a:lnTo>
                        <a:pt x="89" y="33"/>
                      </a:lnTo>
                      <a:lnTo>
                        <a:pt x="86" y="37"/>
                      </a:lnTo>
                      <a:lnTo>
                        <a:pt x="80" y="40"/>
                      </a:lnTo>
                      <a:lnTo>
                        <a:pt x="74" y="42"/>
                      </a:lnTo>
                      <a:lnTo>
                        <a:pt x="66" y="42"/>
                      </a:lnTo>
                      <a:lnTo>
                        <a:pt x="58" y="38"/>
                      </a:lnTo>
                      <a:lnTo>
                        <a:pt x="49" y="36"/>
                      </a:lnTo>
                      <a:lnTo>
                        <a:pt x="42" y="36"/>
                      </a:lnTo>
                      <a:lnTo>
                        <a:pt x="31" y="36"/>
                      </a:lnTo>
                      <a:lnTo>
                        <a:pt x="19" y="3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76" name="Freeform 60"/>
                <p:cNvSpPr>
                  <a:spLocks/>
                </p:cNvSpPr>
                <p:nvPr/>
              </p:nvSpPr>
              <p:spPr bwMode="auto">
                <a:xfrm>
                  <a:off x="1772" y="1328"/>
                  <a:ext cx="103" cy="77"/>
                </a:xfrm>
                <a:custGeom>
                  <a:avLst/>
                  <a:gdLst>
                    <a:gd name="T0" fmla="*/ 103 w 103"/>
                    <a:gd name="T1" fmla="*/ 77 h 77"/>
                    <a:gd name="T2" fmla="*/ 98 w 103"/>
                    <a:gd name="T3" fmla="*/ 67 h 77"/>
                    <a:gd name="T4" fmla="*/ 94 w 103"/>
                    <a:gd name="T5" fmla="*/ 50 h 77"/>
                    <a:gd name="T6" fmla="*/ 90 w 103"/>
                    <a:gd name="T7" fmla="*/ 39 h 77"/>
                    <a:gd name="T8" fmla="*/ 81 w 103"/>
                    <a:gd name="T9" fmla="*/ 30 h 77"/>
                    <a:gd name="T10" fmla="*/ 73 w 103"/>
                    <a:gd name="T11" fmla="*/ 19 h 77"/>
                    <a:gd name="T12" fmla="*/ 66 w 103"/>
                    <a:gd name="T13" fmla="*/ 13 h 77"/>
                    <a:gd name="T14" fmla="*/ 59 w 103"/>
                    <a:gd name="T15" fmla="*/ 7 h 77"/>
                    <a:gd name="T16" fmla="*/ 50 w 103"/>
                    <a:gd name="T17" fmla="*/ 5 h 77"/>
                    <a:gd name="T18" fmla="*/ 42 w 103"/>
                    <a:gd name="T19" fmla="*/ 1 h 77"/>
                    <a:gd name="T20" fmla="*/ 32 w 103"/>
                    <a:gd name="T21" fmla="*/ 0 h 77"/>
                    <a:gd name="T22" fmla="*/ 19 w 103"/>
                    <a:gd name="T23" fmla="*/ 0 h 77"/>
                    <a:gd name="T24" fmla="*/ 11 w 103"/>
                    <a:gd name="T25" fmla="*/ 3 h 77"/>
                    <a:gd name="T26" fmla="*/ 6 w 103"/>
                    <a:gd name="T27" fmla="*/ 5 h 77"/>
                    <a:gd name="T28" fmla="*/ 2 w 103"/>
                    <a:gd name="T29" fmla="*/ 7 h 77"/>
                    <a:gd name="T30" fmla="*/ 1 w 103"/>
                    <a:gd name="T31" fmla="*/ 11 h 77"/>
                    <a:gd name="T32" fmla="*/ 0 w 103"/>
                    <a:gd name="T33" fmla="*/ 14 h 77"/>
                    <a:gd name="T34" fmla="*/ 0 w 103"/>
                    <a:gd name="T35" fmla="*/ 19 h 77"/>
                    <a:gd name="T36" fmla="*/ 0 w 103"/>
                    <a:gd name="T37" fmla="*/ 25 h 77"/>
                    <a:gd name="T38" fmla="*/ 2 w 103"/>
                    <a:gd name="T39" fmla="*/ 31 h 77"/>
                    <a:gd name="T40" fmla="*/ 4 w 103"/>
                    <a:gd name="T41" fmla="*/ 33 h 77"/>
                    <a:gd name="T42" fmla="*/ 6 w 103"/>
                    <a:gd name="T43" fmla="*/ 37 h 77"/>
                    <a:gd name="T44" fmla="*/ 11 w 103"/>
                    <a:gd name="T45" fmla="*/ 38 h 77"/>
                    <a:gd name="T46" fmla="*/ 16 w 103"/>
                    <a:gd name="T47" fmla="*/ 41 h 77"/>
                    <a:gd name="T48" fmla="*/ 21 w 103"/>
                    <a:gd name="T49" fmla="*/ 41 h 77"/>
                    <a:gd name="T50" fmla="*/ 27 w 103"/>
                    <a:gd name="T51" fmla="*/ 43 h 77"/>
                    <a:gd name="T52" fmla="*/ 33 w 103"/>
                    <a:gd name="T53" fmla="*/ 43 h 77"/>
                    <a:gd name="T54" fmla="*/ 39 w 103"/>
                    <a:gd name="T55" fmla="*/ 43 h 77"/>
                    <a:gd name="T56" fmla="*/ 46 w 103"/>
                    <a:gd name="T57" fmla="*/ 41 h 77"/>
                    <a:gd name="T58" fmla="*/ 55 w 103"/>
                    <a:gd name="T59" fmla="*/ 43 h 77"/>
                    <a:gd name="T60" fmla="*/ 62 w 103"/>
                    <a:gd name="T61" fmla="*/ 44 h 77"/>
                    <a:gd name="T62" fmla="*/ 69 w 103"/>
                    <a:gd name="T63" fmla="*/ 47 h 77"/>
                    <a:gd name="T64" fmla="*/ 76 w 103"/>
                    <a:gd name="T65" fmla="*/ 51 h 77"/>
                    <a:gd name="T66" fmla="*/ 84 w 103"/>
                    <a:gd name="T67" fmla="*/ 57 h 77"/>
                    <a:gd name="T68" fmla="*/ 91 w 103"/>
                    <a:gd name="T69" fmla="*/ 63 h 77"/>
                    <a:gd name="T70" fmla="*/ 95 w 103"/>
                    <a:gd name="T71" fmla="*/ 69 h 77"/>
                    <a:gd name="T72" fmla="*/ 103 w 103"/>
                    <a:gd name="T73" fmla="*/ 77 h 7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77"/>
                    <a:gd name="T113" fmla="*/ 103 w 103"/>
                    <a:gd name="T114" fmla="*/ 77 h 7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77">
                      <a:moveTo>
                        <a:pt x="103" y="77"/>
                      </a:moveTo>
                      <a:lnTo>
                        <a:pt x="98" y="67"/>
                      </a:lnTo>
                      <a:lnTo>
                        <a:pt x="94" y="50"/>
                      </a:lnTo>
                      <a:lnTo>
                        <a:pt x="90" y="39"/>
                      </a:lnTo>
                      <a:lnTo>
                        <a:pt x="81" y="30"/>
                      </a:lnTo>
                      <a:lnTo>
                        <a:pt x="73" y="19"/>
                      </a:lnTo>
                      <a:lnTo>
                        <a:pt x="66" y="13"/>
                      </a:lnTo>
                      <a:lnTo>
                        <a:pt x="59" y="7"/>
                      </a:lnTo>
                      <a:lnTo>
                        <a:pt x="50" y="5"/>
                      </a:lnTo>
                      <a:lnTo>
                        <a:pt x="42" y="1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1" y="3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1" y="38"/>
                      </a:lnTo>
                      <a:lnTo>
                        <a:pt x="16" y="41"/>
                      </a:lnTo>
                      <a:lnTo>
                        <a:pt x="21" y="41"/>
                      </a:lnTo>
                      <a:lnTo>
                        <a:pt x="27" y="43"/>
                      </a:lnTo>
                      <a:lnTo>
                        <a:pt x="33" y="43"/>
                      </a:lnTo>
                      <a:lnTo>
                        <a:pt x="39" y="43"/>
                      </a:lnTo>
                      <a:lnTo>
                        <a:pt x="46" y="41"/>
                      </a:lnTo>
                      <a:lnTo>
                        <a:pt x="55" y="43"/>
                      </a:lnTo>
                      <a:lnTo>
                        <a:pt x="62" y="44"/>
                      </a:lnTo>
                      <a:lnTo>
                        <a:pt x="69" y="47"/>
                      </a:lnTo>
                      <a:lnTo>
                        <a:pt x="76" y="51"/>
                      </a:lnTo>
                      <a:lnTo>
                        <a:pt x="84" y="57"/>
                      </a:lnTo>
                      <a:lnTo>
                        <a:pt x="91" y="63"/>
                      </a:lnTo>
                      <a:lnTo>
                        <a:pt x="95" y="69"/>
                      </a:lnTo>
                      <a:lnTo>
                        <a:pt x="103" y="77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5222" tIns="32612" rIns="65222" bIns="32612">
                  <a:spAutoFit/>
                </a:bodyPr>
                <a:lstStyle/>
                <a:p>
                  <a:endParaRPr lang="es-MX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1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animBg="1"/>
      <p:bldP spid="372799" grpId="0" animBg="1"/>
      <p:bldP spid="372805" grpId="0" animBg="1"/>
      <p:bldP spid="372806" grpId="0" animBg="1"/>
      <p:bldP spid="372807" grpId="0" animBg="1"/>
      <p:bldP spid="372808" grpId="0" animBg="1"/>
      <p:bldP spid="372809" grpId="0" animBg="1"/>
      <p:bldP spid="372810" grpId="0" animBg="1"/>
      <p:bldP spid="372811" grpId="0" animBg="1"/>
      <p:bldGraphic spid="74" grpId="0">
        <p:bldAsOne/>
      </p:bldGraphic>
      <p:bldP spid="31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 smtClean="0"/>
              <a:t>MTRA. ROSA LAURA VÁZQUEZ GRAJALES</a:t>
            </a:r>
          </a:p>
          <a:p>
            <a:pPr marL="0" indent="0" algn="ctr">
              <a:buNone/>
            </a:pPr>
            <a:r>
              <a:rPr lang="es-MX" sz="2000" dirty="0" smtClean="0"/>
              <a:t>DIRECTORA DE GESTIÓN DE LA CALIDAD</a:t>
            </a:r>
          </a:p>
          <a:p>
            <a:pPr marL="0" indent="0" algn="ctr">
              <a:buNone/>
            </a:pPr>
            <a:r>
              <a:rPr lang="es-MX" dirty="0" smtClean="0">
                <a:hlinkClick r:id="rId2"/>
              </a:rPr>
              <a:t>rossy.vazquez@unach.mx</a:t>
            </a:r>
            <a:r>
              <a:rPr lang="es-MX" dirty="0" smtClean="0"/>
              <a:t>, </a:t>
            </a:r>
            <a:r>
              <a:rPr lang="es-MX" dirty="0" smtClean="0">
                <a:hlinkClick r:id="rId3"/>
              </a:rPr>
              <a:t>calidad@unach.mx</a:t>
            </a:r>
            <a:r>
              <a:rPr lang="es-MX" dirty="0" smtClean="0"/>
              <a:t> </a:t>
            </a:r>
          </a:p>
          <a:p>
            <a:pPr marL="0" indent="0" algn="ctr">
              <a:buNone/>
            </a:pPr>
            <a:r>
              <a:rPr lang="es-MX" dirty="0" smtClean="0"/>
              <a:t>(961) 6178000 Ext. 1078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41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 debemos olvidar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050008"/>
          </a:xfrm>
        </p:spPr>
        <p:txBody>
          <a:bodyPr/>
          <a:lstStyle/>
          <a:p>
            <a:r>
              <a:rPr lang="es-ES" dirty="0" smtClean="0"/>
              <a:t>Un programa </a:t>
            </a:r>
            <a:r>
              <a:rPr lang="es-ES" dirty="0" smtClean="0"/>
              <a:t>o una institución con reconocimiento de calidad, garantiza </a:t>
            </a:r>
            <a:r>
              <a:rPr lang="es-ES" dirty="0" smtClean="0"/>
              <a:t>que:</a:t>
            </a:r>
          </a:p>
          <a:p>
            <a:pPr lvl="1"/>
            <a:r>
              <a:rPr lang="es-ES" dirty="0" smtClean="0"/>
              <a:t>Puede organizarse para cumplir con sus objetivos estratégicos.</a:t>
            </a:r>
          </a:p>
          <a:p>
            <a:pPr lvl="1"/>
            <a:r>
              <a:rPr lang="es-ES" dirty="0" smtClean="0"/>
              <a:t>Cumple </a:t>
            </a:r>
            <a:r>
              <a:rPr lang="es-ES" dirty="0" smtClean="0"/>
              <a:t>el compromiso establecido con la sociedad.</a:t>
            </a:r>
          </a:p>
          <a:p>
            <a:pPr lvl="1"/>
            <a:r>
              <a:rPr lang="es-ES" dirty="0" smtClean="0"/>
              <a:t>Se trabaja para la mejora continua.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698" y="3284890"/>
            <a:ext cx="3946769" cy="279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8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/>
              <a:t>PLANEACIÓN DE LA </a:t>
            </a:r>
            <a:br>
              <a:rPr lang="es-MX" sz="6000" dirty="0" smtClean="0"/>
            </a:br>
            <a:r>
              <a:rPr lang="es-MX" sz="6000" dirty="0" smtClean="0"/>
              <a:t>GESTIÓN DE LA CALIDAD EN </a:t>
            </a:r>
            <a:r>
              <a:rPr lang="es-MX" sz="6000" dirty="0" err="1" smtClean="0"/>
              <a:t>IES</a:t>
            </a:r>
            <a:endParaRPr lang="es-MX" sz="6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0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La planeación y la evaluación son consideradas como etapas de un solo proceso relacionado con la toma de decisiones, que permite orientar el desarrollo de la institución hacia un fin deseado. </a:t>
            </a:r>
            <a:endParaRPr lang="es-MX" sz="2800" dirty="0" smtClean="0"/>
          </a:p>
          <a:p>
            <a:pPr algn="just"/>
            <a:r>
              <a:rPr lang="es-MX" sz="2800" dirty="0" smtClean="0"/>
              <a:t>Asimismo</a:t>
            </a:r>
            <a:r>
              <a:rPr lang="es-MX" sz="2800" dirty="0"/>
              <a:t>, valora los mecanismos de autorregulación definidos en los procesos de aseguramiento de la calidad. 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54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116633"/>
            <a:ext cx="8229600" cy="803439"/>
          </a:xfrm>
        </p:spPr>
        <p:txBody>
          <a:bodyPr>
            <a:normAutofit/>
          </a:bodyPr>
          <a:lstStyle/>
          <a:p>
            <a:r>
              <a:rPr lang="es-MX" sz="4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ELEMENTOS A CONSIDERAR:</a:t>
            </a:r>
          </a:p>
        </p:txBody>
      </p:sp>
      <p:sp>
        <p:nvSpPr>
          <p:cNvPr id="6" name="5 CuadroTexto"/>
          <p:cNvSpPr txBox="1"/>
          <p:nvPr/>
        </p:nvSpPr>
        <p:spPr>
          <a:xfrm rot="19892811">
            <a:off x="3418565" y="1452217"/>
            <a:ext cx="2366491" cy="5232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MISIÓN INSTITUCIONAL</a:t>
            </a:r>
          </a:p>
        </p:txBody>
      </p:sp>
      <p:sp>
        <p:nvSpPr>
          <p:cNvPr id="7" name="6 CuadroTexto"/>
          <p:cNvSpPr txBox="1"/>
          <p:nvPr/>
        </p:nvSpPr>
        <p:spPr>
          <a:xfrm rot="622433">
            <a:off x="4007460" y="2148382"/>
            <a:ext cx="2592288" cy="5232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VISIÓN INSTITUCIONAL</a:t>
            </a:r>
          </a:p>
        </p:txBody>
      </p:sp>
      <p:sp>
        <p:nvSpPr>
          <p:cNvPr id="8" name="7 CuadroTexto"/>
          <p:cNvSpPr txBox="1"/>
          <p:nvPr/>
        </p:nvSpPr>
        <p:spPr>
          <a:xfrm rot="1205306">
            <a:off x="3456339" y="3884335"/>
            <a:ext cx="2661269" cy="5232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OBJETIVOS INSTITUCIONALES</a:t>
            </a:r>
          </a:p>
        </p:txBody>
      </p:sp>
      <p:sp>
        <p:nvSpPr>
          <p:cNvPr id="10" name="9 CuadroTexto"/>
          <p:cNvSpPr txBox="1"/>
          <p:nvPr/>
        </p:nvSpPr>
        <p:spPr>
          <a:xfrm rot="2501650">
            <a:off x="6624429" y="2174808"/>
            <a:ext cx="2958681" cy="52322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RECURSOS INFRAESTRUCTURA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62154" y="5391166"/>
            <a:ext cx="2304256" cy="5232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PLANES DE DESARROLLO</a:t>
            </a:r>
          </a:p>
        </p:txBody>
      </p:sp>
      <p:sp>
        <p:nvSpPr>
          <p:cNvPr id="13" name="12 CuadroTexto"/>
          <p:cNvSpPr txBox="1"/>
          <p:nvPr/>
        </p:nvSpPr>
        <p:spPr>
          <a:xfrm rot="20948087">
            <a:off x="9099593" y="1959891"/>
            <a:ext cx="2238157" cy="52322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RECURSOS HUMANOS</a:t>
            </a:r>
          </a:p>
        </p:txBody>
      </p:sp>
      <p:sp>
        <p:nvSpPr>
          <p:cNvPr id="14" name="13 CuadroTexto"/>
          <p:cNvSpPr txBox="1"/>
          <p:nvPr/>
        </p:nvSpPr>
        <p:spPr>
          <a:xfrm rot="1501919">
            <a:off x="7947540" y="4962035"/>
            <a:ext cx="2488104" cy="52322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RECURSOS FINANCIEROS</a:t>
            </a:r>
          </a:p>
        </p:txBody>
      </p:sp>
      <p:sp>
        <p:nvSpPr>
          <p:cNvPr id="16" name="15 CuadroTexto"/>
          <p:cNvSpPr txBox="1"/>
          <p:nvPr/>
        </p:nvSpPr>
        <p:spPr>
          <a:xfrm rot="20807927">
            <a:off x="3700800" y="4455050"/>
            <a:ext cx="2771800" cy="5232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PROYECTOS INSTITUCIONALES</a:t>
            </a:r>
          </a:p>
        </p:txBody>
      </p:sp>
      <p:sp>
        <p:nvSpPr>
          <p:cNvPr id="17" name="16 CuadroTexto"/>
          <p:cNvSpPr txBox="1"/>
          <p:nvPr/>
        </p:nvSpPr>
        <p:spPr>
          <a:xfrm rot="20948087">
            <a:off x="8552651" y="3598281"/>
            <a:ext cx="2866556" cy="52322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CULTURA ORGANIZACIONAL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82284" y="4652502"/>
            <a:ext cx="2766894" cy="738664"/>
          </a:xfrm>
          <a:prstGeom prst="chevr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Rounded MT Bold" panose="020F0704030504030204" pitchFamily="34" charset="0"/>
              </a:rPr>
              <a:t>RESULTADOS DE EVALUACIONES EXTERNAS</a:t>
            </a:r>
            <a:endParaRPr lang="es-MX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0949" y="1396040"/>
            <a:ext cx="2276724" cy="523220"/>
          </a:xfrm>
          <a:prstGeom prst="chevr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POLÍTICAS Y TENDENCIAS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9347" y="2950063"/>
            <a:ext cx="3208087" cy="954107"/>
          </a:xfrm>
          <a:prstGeom prst="chevr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Rounded MT Bold" panose="020F0704030504030204" pitchFamily="34" charset="0"/>
              </a:rPr>
              <a:t>CAMBIOS, REQUERIMIENTOS   Y NECESIDADES </a:t>
            </a:r>
            <a:r>
              <a:rPr lang="es-MX" sz="1400" b="1" dirty="0">
                <a:latin typeface="Arial Rounded MT Bold" panose="020F0704030504030204" pitchFamily="34" charset="0"/>
              </a:rPr>
              <a:t>DEL ENTORNO</a:t>
            </a:r>
          </a:p>
        </p:txBody>
      </p:sp>
      <p:sp>
        <p:nvSpPr>
          <p:cNvPr id="9" name="8 CuadroTexto"/>
          <p:cNvSpPr txBox="1"/>
          <p:nvPr/>
        </p:nvSpPr>
        <p:spPr>
          <a:xfrm rot="18367334">
            <a:off x="6428377" y="3954405"/>
            <a:ext cx="2272011" cy="52322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>
                <a:latin typeface="Arial Rounded MT Bold" panose="020F0704030504030204" pitchFamily="34" charset="0"/>
              </a:rPr>
              <a:t>ACTIVIDADES Y PROCESOS</a:t>
            </a:r>
          </a:p>
        </p:txBody>
      </p:sp>
      <p:sp>
        <p:nvSpPr>
          <p:cNvPr id="20" name="10 CuadroTexto"/>
          <p:cNvSpPr txBox="1"/>
          <p:nvPr/>
        </p:nvSpPr>
        <p:spPr>
          <a:xfrm>
            <a:off x="3726163" y="2846754"/>
            <a:ext cx="2304256" cy="5232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Rounded MT Bold" panose="020F0704030504030204" pitchFamily="34" charset="0"/>
              </a:rPr>
              <a:t>MODELO EDUCATIVO</a:t>
            </a:r>
            <a:endParaRPr lang="es-MX" sz="1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5" grpId="0" animBg="1"/>
      <p:bldP spid="18" grpId="0" animBg="1"/>
      <p:bldP spid="19" grpId="0" animBg="1"/>
      <p:bldP spid="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ELEMENTOS A CONSIDERAR:</a:t>
            </a:r>
            <a:br>
              <a:rPr lang="es-MX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MX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5610666" y="3127126"/>
            <a:ext cx="510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EXCELENCIA</a:t>
            </a:r>
            <a:endParaRPr lang="es-MX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199456" y="1556792"/>
            <a:ext cx="6696740" cy="4064000"/>
          </a:xfrm>
          <a:prstGeom prst="rightArrow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z="-161800" extrusionH="600" contourW="3000">
            <a:bevelT w="48600" h="18600" prst="relaxedInset"/>
            <a:bevelB w="48600" h="8600" prst="relaxedInset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1924712" y="2708919"/>
            <a:ext cx="1579000" cy="1625600"/>
            <a:chOff x="215513" y="1152127"/>
            <a:chExt cx="1579000" cy="162560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4" name="13 Rectángulo redondeado"/>
            <p:cNvSpPr/>
            <p:nvPr/>
          </p:nvSpPr>
          <p:spPr>
            <a:xfrm>
              <a:off x="215513" y="1152127"/>
              <a:ext cx="1579000" cy="1625600"/>
            </a:xfrm>
            <a:prstGeom prst="roundRect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92593" y="1229207"/>
              <a:ext cx="1424840" cy="1471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dirty="0"/>
                <a:t>CAMBIOS EN EL ENTORNO, NECESIDADES DEL ENTORNO, POLÍTICAS Y TENDENCIAS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447822" y="2708919"/>
            <a:ext cx="1640066" cy="1625600"/>
            <a:chOff x="1986134" y="1152127"/>
            <a:chExt cx="1640066" cy="162560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2" name="11 Rectángulo redondeado"/>
            <p:cNvSpPr/>
            <p:nvPr/>
          </p:nvSpPr>
          <p:spPr>
            <a:xfrm>
              <a:off x="1986134" y="1152127"/>
              <a:ext cx="1640066" cy="1625600"/>
            </a:xfrm>
            <a:prstGeom prst="roundRect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065489" y="1231482"/>
              <a:ext cx="1481356" cy="14668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dirty="0"/>
                <a:t>MISIÓN, VISIÓN, OBJETIVOS, </a:t>
              </a:r>
              <a:r>
                <a:rPr lang="es-MX" sz="1200" dirty="0" smtClean="0"/>
                <a:t>MODELO EDUCATIVO PROYECTOS </a:t>
              </a:r>
              <a:r>
                <a:rPr lang="es-MX" sz="1200" dirty="0"/>
                <a:t>INSTITUCIONALES, PLANES DE DESARROLLO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068024" y="2708919"/>
            <a:ext cx="1748057" cy="1625600"/>
            <a:chOff x="3698966" y="1152127"/>
            <a:chExt cx="1748057" cy="162560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3698966" y="1152127"/>
              <a:ext cx="1748057" cy="1625600"/>
            </a:xfrm>
            <a:prstGeom prst="roundRect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778321" y="1231482"/>
              <a:ext cx="1589347" cy="14668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dirty="0"/>
                <a:t>RECURSOS HUMANOS, INFRAESTRUCTURA, FINANCIEROS, ACTIVIDADES Y PROCESOS, CULTURA ORGANIZACIONAL</a:t>
              </a:r>
            </a:p>
          </p:txBody>
        </p:sp>
      </p:grpSp>
      <p:sp>
        <p:nvSpPr>
          <p:cNvPr id="17" name="16 CuadroTexto"/>
          <p:cNvSpPr txBox="1"/>
          <p:nvPr/>
        </p:nvSpPr>
        <p:spPr>
          <a:xfrm rot="16200000">
            <a:off x="6826234" y="3246461"/>
            <a:ext cx="427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INNOVACIÓN</a:t>
            </a: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6309748" y="3081255"/>
            <a:ext cx="675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RESPONSABILIDAD SOCIAL</a:t>
            </a:r>
            <a:endParaRPr lang="es-MX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7102610" y="3104966"/>
            <a:ext cx="679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INTERNACIONALIZACIÓN</a:t>
            </a:r>
          </a:p>
        </p:txBody>
      </p:sp>
    </p:spTree>
    <p:extLst>
      <p:ext uri="{BB962C8B-B14F-4D97-AF65-F5344CB8AC3E}">
        <p14:creationId xmlns:p14="http://schemas.microsoft.com/office/powerpoint/2010/main" val="3799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FACTORES EXTERNOS QUE SE LE </a:t>
            </a:r>
            <a:br>
              <a:rPr lang="es-MX" dirty="0" smtClean="0"/>
            </a:br>
            <a:r>
              <a:rPr lang="es-MX" dirty="0" smtClean="0"/>
              <a:t>REQUIEREN A LA UNACH: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3417" y="2574118"/>
            <a:ext cx="7987390" cy="2567173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/>
              <a:t>Competitividad académica </a:t>
            </a:r>
            <a:r>
              <a:rPr lang="es-MX" sz="2400" dirty="0" smtClean="0"/>
              <a:t>(</a:t>
            </a:r>
            <a:r>
              <a:rPr lang="es-MX" sz="2400" dirty="0"/>
              <a:t>Reconocimientos de calidad en programas educativos Lic. y Posgrado y su matrícula ).</a:t>
            </a:r>
            <a:endParaRPr lang="es-MX" sz="2400" dirty="0" smtClean="0"/>
          </a:p>
          <a:p>
            <a:pPr algn="just"/>
            <a:r>
              <a:rPr lang="es-MX" sz="2400" b="1" dirty="0" smtClean="0"/>
              <a:t>Capacidad Académica </a:t>
            </a:r>
            <a:r>
              <a:rPr lang="es-MX" sz="2400" dirty="0"/>
              <a:t>(% </a:t>
            </a:r>
            <a:r>
              <a:rPr lang="es-MX" sz="2400" dirty="0" err="1"/>
              <a:t>SNI</a:t>
            </a:r>
            <a:r>
              <a:rPr lang="es-MX" sz="2400" dirty="0"/>
              <a:t>, % </a:t>
            </a:r>
            <a:r>
              <a:rPr lang="es-MX" sz="2400" dirty="0" smtClean="0"/>
              <a:t>Perfil,  </a:t>
            </a:r>
            <a:r>
              <a:rPr lang="es-MX" sz="2400" dirty="0"/>
              <a:t>% CA. C y </a:t>
            </a:r>
            <a:r>
              <a:rPr lang="es-MX" sz="2400" dirty="0" err="1"/>
              <a:t>E.C</a:t>
            </a:r>
            <a:r>
              <a:rPr lang="es-MX" sz="2400" dirty="0"/>
              <a:t>, % </a:t>
            </a:r>
            <a:r>
              <a:rPr lang="es-MX" sz="2400" dirty="0" err="1"/>
              <a:t>PTC</a:t>
            </a:r>
            <a:r>
              <a:rPr lang="es-MX" sz="2400" dirty="0"/>
              <a:t> con Posgrado,  </a:t>
            </a:r>
            <a:r>
              <a:rPr lang="es-MX" sz="2400" dirty="0" smtClean="0"/>
              <a:t>    % </a:t>
            </a:r>
            <a:r>
              <a:rPr lang="es-MX" sz="2400" dirty="0" err="1"/>
              <a:t>PTC</a:t>
            </a:r>
            <a:r>
              <a:rPr lang="es-MX" sz="2400" dirty="0"/>
              <a:t> con Dr.).</a:t>
            </a:r>
          </a:p>
          <a:p>
            <a:pPr algn="just"/>
            <a:r>
              <a:rPr lang="es-MX" sz="2400" b="1" dirty="0" smtClean="0"/>
              <a:t>Certificaciones ISO 9001:2015 para asegurar la eficacia y eficiencia en el </a:t>
            </a:r>
            <a:r>
              <a:rPr lang="es-MX" sz="2400" b="1" dirty="0"/>
              <a:t>cumplimiento de sus </a:t>
            </a:r>
            <a:r>
              <a:rPr lang="es-MX" sz="2400" b="1" dirty="0" smtClean="0"/>
              <a:t>funciones y el uso de sus recursos.</a:t>
            </a:r>
          </a:p>
          <a:p>
            <a:pPr algn="just"/>
            <a:r>
              <a:rPr lang="es-MX" sz="2400" b="1" dirty="0" smtClean="0"/>
              <a:t>Acreditación de las funciones institucionales.</a:t>
            </a:r>
          </a:p>
          <a:p>
            <a:pPr algn="just"/>
            <a:r>
              <a:rPr lang="es-MX" sz="2400" b="1" dirty="0" smtClean="0"/>
              <a:t>Compromiso institucional con la mejora continua.</a:t>
            </a:r>
            <a:endParaRPr lang="es-MX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19" y="147939"/>
            <a:ext cx="579376" cy="5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rco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590</TotalTime>
  <Words>2823</Words>
  <Application>Microsoft Office PowerPoint</Application>
  <PresentationFormat>Panorámica</PresentationFormat>
  <Paragraphs>602</Paragraphs>
  <Slides>37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Arial Rounded MT Bold</vt:lpstr>
      <vt:lpstr>Calibri</vt:lpstr>
      <vt:lpstr>Corbel</vt:lpstr>
      <vt:lpstr>Courier New</vt:lpstr>
      <vt:lpstr>Mangal</vt:lpstr>
      <vt:lpstr>Wingdings</vt:lpstr>
      <vt:lpstr>Wingdings 2</vt:lpstr>
      <vt:lpstr>Marco</vt:lpstr>
      <vt:lpstr>PLANEACIÓN Y LA  GESTIÓN DE LA CALIDAD  </vt:lpstr>
      <vt:lpstr>CICLO DE MEJORA CONTINUA</vt:lpstr>
      <vt:lpstr>EN EL DESARROLLO DE LAS ACTIVIDADES…</vt:lpstr>
      <vt:lpstr>No debemos olvidar…</vt:lpstr>
      <vt:lpstr>PLANEACIÓN DE LA  GESTIÓN DE LA CALIDAD EN IES</vt:lpstr>
      <vt:lpstr>Presentación de PowerPoint</vt:lpstr>
      <vt:lpstr>ELEMENTOS A CONSIDERAR:</vt:lpstr>
      <vt:lpstr>ELEMENTOS A CONSIDERAR: </vt:lpstr>
      <vt:lpstr>FACTORES EXTERNOS QUE SE LE  REQUIEREN A LA UNACH:</vt:lpstr>
      <vt:lpstr>INDICADORES DE CALIDAD</vt:lpstr>
      <vt:lpstr>MISIÓN Y VISIÓN INSTITUCIO-NALES</vt:lpstr>
      <vt:lpstr>MISIÓN Y VISIÓN INSTITUCIONALES</vt:lpstr>
      <vt:lpstr>POLÍTICA DE CALIDAD</vt:lpstr>
      <vt:lpstr>GESTIÓN DE LA CALIDAD EN LA EDUCACIÓN SUPERIOR</vt:lpstr>
      <vt:lpstr>SISTEMA DE GESTIÓN INTEGRADO</vt:lpstr>
      <vt:lpstr>Presentación de PowerPoint</vt:lpstr>
      <vt:lpstr>Presentación de PowerPoint</vt:lpstr>
      <vt:lpstr>PROYECTO ACADÉMICO</vt:lpstr>
      <vt:lpstr>Programas para la Excelencia Académica</vt:lpstr>
      <vt:lpstr>Presentación de PowerPoint</vt:lpstr>
      <vt:lpstr>CATEGORÍAS         </vt:lpstr>
      <vt:lpstr>10 CATEGORÍAS O FACTORES</vt:lpstr>
      <vt:lpstr>MANTENIMIENTO  DE LA INFRAESTRUCTURA</vt:lpstr>
      <vt:lpstr>¿QUÉ INCLUYE LA INFRAESTRUCTURA?</vt:lpstr>
      <vt:lpstr>RECURSOS HUMANOS</vt:lpstr>
      <vt:lpstr>RECURSOS HUMANOS</vt:lpstr>
      <vt:lpstr>TANTO PARA ACREDITACIONES COMO PARA CERTIFICACIONES ISO</vt:lpstr>
      <vt:lpstr>POLÍTICAS Y LINEAMIENTOS PARA EL POA 2020</vt:lpstr>
      <vt:lpstr>ALGUNOS INSUMOS PARA LA ELABORACIÓN DEL POA</vt:lpstr>
      <vt:lpstr>PARA 2021,  21 PE REFRENDOS </vt:lpstr>
      <vt:lpstr>PROGRAMAS EVALUABLES  SIN RECONOCIMIENTO DE CALIDAD</vt:lpstr>
      <vt:lpstr>PROGRAMAS QUE RECIBIRÁN VISITA DE SEGUIMIENTO</vt:lpstr>
      <vt:lpstr>Presentación de PowerPoint</vt:lpstr>
      <vt:lpstr>Presentación de PowerPoint</vt:lpstr>
      <vt:lpstr>RECOMENDACIONES PARA LA MEJORA,  CONTRIBUIR A MEJORAR EL  CLIMA LABORAL</vt:lpstr>
      <vt:lpstr>Los requisitos de la calidad en el tiempo…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Laura Vázquez Grajales</dc:creator>
  <cp:lastModifiedBy>Rosa Laura Vázquez Grajales</cp:lastModifiedBy>
  <cp:revision>29</cp:revision>
  <dcterms:created xsi:type="dcterms:W3CDTF">2020-11-18T17:24:02Z</dcterms:created>
  <dcterms:modified xsi:type="dcterms:W3CDTF">2020-11-19T16:59:20Z</dcterms:modified>
</cp:coreProperties>
</file>